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ms-office.activeX"/>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handoutMasterIdLst>
    <p:handoutMasterId r:id="rId25"/>
  </p:handoutMasterIdLst>
  <p:sldIdLst>
    <p:sldId id="256" r:id="rId2"/>
    <p:sldId id="257" r:id="rId3"/>
    <p:sldId id="258" r:id="rId4"/>
    <p:sldId id="278" r:id="rId5"/>
    <p:sldId id="259" r:id="rId6"/>
    <p:sldId id="260" r:id="rId7"/>
    <p:sldId id="261" r:id="rId8"/>
    <p:sldId id="276" r:id="rId9"/>
    <p:sldId id="262" r:id="rId10"/>
    <p:sldId id="263" r:id="rId11"/>
    <p:sldId id="264" r:id="rId12"/>
    <p:sldId id="265" r:id="rId13"/>
    <p:sldId id="266" r:id="rId14"/>
    <p:sldId id="267" r:id="rId15"/>
    <p:sldId id="277" r:id="rId16"/>
    <p:sldId id="268" r:id="rId17"/>
    <p:sldId id="269" r:id="rId18"/>
    <p:sldId id="281" r:id="rId19"/>
    <p:sldId id="273" r:id="rId20"/>
    <p:sldId id="280" r:id="rId21"/>
    <p:sldId id="272" r:id="rId22"/>
    <p:sldId id="271"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51" autoAdjust="0"/>
    <p:restoredTop sz="94660"/>
  </p:normalViewPr>
  <p:slideViewPr>
    <p:cSldViewPr>
      <p:cViewPr varScale="1">
        <p:scale>
          <a:sx n="73" d="100"/>
          <a:sy n="73" d="100"/>
        </p:scale>
        <p:origin x="-15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15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919B39AD-8156-46B1-A03B-5B5B2A8FA23B}" type="datetimeFigureOut">
              <a:rPr lang="en-US"/>
              <a:pPr/>
              <a:t>2/29/2012</a:t>
            </a:fld>
            <a:endParaRPr lang="en-US"/>
          </a:p>
        </p:txBody>
      </p:sp>
      <p:sp>
        <p:nvSpPr>
          <p:cNvPr id="15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15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834F6807-F952-4DA3-858A-5769F1EF8A2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4FB3F251-7820-444F-AE1B-F23851B1AB6B}" type="datetimeFigureOut">
              <a:rPr lang="en-US"/>
              <a:pPr/>
              <a:t>2/29/2012</a:t>
            </a:fld>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F3E4E726-D987-43CE-A385-C126E4C7101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4CDBAEB-958A-4F6C-AD07-DD42CE5803C9}" type="datetimeFigureOut">
              <a:rPr lang="en-US"/>
              <a:pPr>
                <a:defRPr/>
              </a:pPr>
              <a:t>2/29/2012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DE532C-1AE4-412E-9CEF-A53E75FB77FD}" type="slidenum">
              <a:rPr lang="en-US"/>
              <a:pPr>
                <a:defRPr/>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4AD441A-E10A-4A59-80F5-95D3E4ED3615}" type="datetimeFigureOut">
              <a:rPr lang="en-US"/>
              <a:pPr>
                <a:defRPr/>
              </a:pPr>
              <a:t>2/29/2012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6A0085-945E-4197-B5BE-52788B6455A1}" type="slidenum">
              <a:rPr lang="en-US"/>
              <a:pPr>
                <a:defRPr/>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442ACC-6DA4-473F-BCB4-80F77E82A346}" type="datetimeFigureOut">
              <a:rPr lang="en-US"/>
              <a:pPr>
                <a:defRPr/>
              </a:pPr>
              <a:t>2/29/2012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36C3F2-8C2E-42D9-9F3C-7BFAF618121D}" type="slidenum">
              <a:rPr lang="en-US"/>
              <a:pPr>
                <a:defRPr/>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A97628F-D768-4DF7-A5FD-582DA80CFCF1}" type="datetimeFigureOut">
              <a:rPr lang="en-US"/>
              <a:pPr>
                <a:defRPr/>
              </a:pPr>
              <a:t>2/29/2012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DCBE18-8AA0-4153-8603-B1855BBB136A}" type="slidenum">
              <a:rPr lang="en-US"/>
              <a:pPr>
                <a:defRPr/>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16E6291-4B7C-4F07-B326-E8DD93B5D5C9}" type="datetimeFigureOut">
              <a:rPr lang="en-US"/>
              <a:pPr>
                <a:defRPr/>
              </a:pPr>
              <a:t>2/29/2012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20D946-718C-4889-81CE-919CCB8E7263}" type="slidenum">
              <a:rPr lang="en-US"/>
              <a:pPr>
                <a:defRPr/>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D6C6563-9FD7-45A2-ADF3-0F881B0E6B2C}" type="datetimeFigureOut">
              <a:rPr lang="en-US"/>
              <a:pPr>
                <a:defRPr/>
              </a:pPr>
              <a:t>2/29/2012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92EC3F-8E8E-4F26-9BFC-424433850158}" type="slidenum">
              <a:rPr lang="en-US"/>
              <a:pPr>
                <a:defRPr/>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4384BDA-EAE5-485D-AB26-91D7778E51B1}" type="datetimeFigureOut">
              <a:rPr lang="en-US"/>
              <a:pPr>
                <a:defRPr/>
              </a:pPr>
              <a:t>2/29/2012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BC2905D-7DBE-4B15-8FA2-910343014E92}" type="slidenum">
              <a:rPr lang="en-US"/>
              <a:pPr>
                <a:defRPr/>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F4A63C1-63CA-418B-AAEB-B1B9B9523B74}" type="datetimeFigureOut">
              <a:rPr lang="en-US"/>
              <a:pPr>
                <a:defRPr/>
              </a:pPr>
              <a:t>2/29/2012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56C9E6-B986-4312-816C-5158F71A92BD}" type="slidenum">
              <a:rPr lang="en-US"/>
              <a:pPr>
                <a:defRPr/>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D0F8674-4E4E-42B1-92E9-14DC48794170}" type="datetimeFigureOut">
              <a:rPr lang="en-US"/>
              <a:pPr>
                <a:defRPr/>
              </a:pPr>
              <a:t>2/29/2012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D1E7232-8D4F-4AA5-8F2F-B344FF264C7F}" type="slidenum">
              <a:rPr lang="en-US"/>
              <a:pPr>
                <a:defRPr/>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D4A6DE-BBE8-40EC-A9E5-C1C4AED0AD5F}" type="datetimeFigureOut">
              <a:rPr lang="en-US"/>
              <a:pPr>
                <a:defRPr/>
              </a:pPr>
              <a:t>2/29/2012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70F708-AAE0-43E5-90D4-A848702FE6AA}" type="slidenum">
              <a:rPr lang="en-US"/>
              <a:pPr>
                <a:defRPr/>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FD81E7B-DDB9-40AB-86D4-239936B4C22F}" type="datetimeFigureOut">
              <a:rPr lang="en-US"/>
              <a:pPr>
                <a:defRPr/>
              </a:pPr>
              <a:t>2/29/2012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E88E33-E311-44CE-AAF5-2416D5D1A1C0}" type="slidenum">
              <a:rPr lang="en-US"/>
              <a:pPr>
                <a:defRPr/>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AD9BC90-E9AC-4B99-A437-E97B3417D5CA}" type="datetimeFigureOut">
              <a:rPr lang="en-US"/>
              <a:pPr>
                <a:defRPr/>
              </a:pPr>
              <a:t>2/29/2012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664EAB8-18F8-46FA-A123-47F099FFE96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random/>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video" Target="file:///\\Nas001-1\HS-ALT\Chemistry-Belland-2010-2011\Chemistry\Chapter%2014%20Shtuff\Pressure%20and%20Volume.wmv"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13315" name="Text Box 3"/>
          <p:cNvSpPr txBox="1">
            <a:spLocks noChangeArrowheads="1"/>
          </p:cNvSpPr>
          <p:nvPr/>
        </p:nvSpPr>
        <p:spPr bwMode="auto">
          <a:xfrm>
            <a:off x="304800" y="685800"/>
            <a:ext cx="8610600" cy="914400"/>
          </a:xfrm>
          <a:prstGeom prst="rect">
            <a:avLst/>
          </a:prstGeom>
          <a:noFill/>
          <a:ln w="9525">
            <a:noFill/>
            <a:miter lim="800000"/>
            <a:headEnd/>
            <a:tailEnd/>
          </a:ln>
          <a:effectLst/>
        </p:spPr>
        <p:txBody>
          <a:bodyPr>
            <a:spAutoFit/>
          </a:bodyPr>
          <a:lstStyle/>
          <a:p>
            <a:pPr algn="ctr">
              <a:spcBef>
                <a:spcPct val="50000"/>
              </a:spcBef>
            </a:pPr>
            <a:r>
              <a:rPr lang="en-US" sz="5400" b="1"/>
              <a:t>Gases</a:t>
            </a: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31747" name="Text Box 3"/>
          <p:cNvSpPr txBox="1">
            <a:spLocks noChangeArrowheads="1"/>
          </p:cNvSpPr>
          <p:nvPr/>
        </p:nvSpPr>
        <p:spPr bwMode="auto">
          <a:xfrm>
            <a:off x="228600" y="228600"/>
            <a:ext cx="8686800" cy="1311275"/>
          </a:xfrm>
          <a:prstGeom prst="rect">
            <a:avLst/>
          </a:prstGeom>
          <a:noFill/>
          <a:ln w="9525">
            <a:noFill/>
            <a:miter lim="800000"/>
            <a:headEnd/>
            <a:tailEnd/>
          </a:ln>
          <a:effectLst/>
        </p:spPr>
        <p:txBody>
          <a:bodyPr>
            <a:spAutoFit/>
          </a:bodyPr>
          <a:lstStyle/>
          <a:p>
            <a:pPr marL="342900" indent="-342900"/>
            <a:r>
              <a:rPr lang="en-US" sz="2000" b="1" dirty="0"/>
              <a:t>Historically the pressure of a gas has been measured using a liquid trapped in a tube.  Evangelista Torricelli (1608-1647) is credited with making the first </a:t>
            </a:r>
            <a:r>
              <a:rPr lang="en-US" sz="2000" b="1" u="sng" dirty="0"/>
              <a:t>barometer</a:t>
            </a:r>
            <a:r>
              <a:rPr lang="en-US" sz="2000" b="1" dirty="0"/>
              <a:t> in 1643 in an attempt to measure the weight of air (now more accurately called pressure).  </a:t>
            </a:r>
          </a:p>
        </p:txBody>
      </p:sp>
      <p:pic>
        <p:nvPicPr>
          <p:cNvPr id="31750" name="Picture 6" descr="image003"/>
          <p:cNvPicPr>
            <a:picLocks noChangeAspect="1" noChangeArrowheads="1"/>
          </p:cNvPicPr>
          <p:nvPr/>
        </p:nvPicPr>
        <p:blipFill>
          <a:blip r:embed="rId4" cstate="print"/>
          <a:srcRect/>
          <a:stretch>
            <a:fillRect/>
          </a:stretch>
        </p:blipFill>
        <p:spPr bwMode="auto">
          <a:xfrm>
            <a:off x="0" y="2895600"/>
            <a:ext cx="2703730" cy="3276600"/>
          </a:xfrm>
          <a:prstGeom prst="rect">
            <a:avLst/>
          </a:prstGeom>
          <a:noFill/>
        </p:spPr>
      </p:pic>
      <p:sp>
        <p:nvSpPr>
          <p:cNvPr id="31751" name="Text Box 7"/>
          <p:cNvSpPr txBox="1">
            <a:spLocks noChangeArrowheads="1"/>
          </p:cNvSpPr>
          <p:nvPr/>
        </p:nvSpPr>
        <p:spPr bwMode="auto">
          <a:xfrm>
            <a:off x="2743200" y="2590800"/>
            <a:ext cx="3429000" cy="4401205"/>
          </a:xfrm>
          <a:prstGeom prst="rect">
            <a:avLst/>
          </a:prstGeom>
          <a:noFill/>
          <a:ln w="9525">
            <a:noFill/>
            <a:miter lim="800000"/>
            <a:headEnd/>
            <a:tailEnd/>
          </a:ln>
          <a:effectLst/>
        </p:spPr>
        <p:txBody>
          <a:bodyPr wrap="square">
            <a:spAutoFit/>
          </a:bodyPr>
          <a:lstStyle/>
          <a:p>
            <a:pPr>
              <a:spcBef>
                <a:spcPct val="50000"/>
              </a:spcBef>
            </a:pPr>
            <a:r>
              <a:rPr lang="en-US" sz="2000" b="1" dirty="0"/>
              <a:t>He filled a glass tube that was closed at one end and about 3 feet in length with </a:t>
            </a:r>
            <a:r>
              <a:rPr lang="en-US" sz="2000" b="1" u="sng" dirty="0"/>
              <a:t>mercury</a:t>
            </a:r>
            <a:r>
              <a:rPr lang="en-US" sz="2000" b="1" dirty="0"/>
              <a:t>.  Covering the open end, he inverted the open end down inside a tray of mercury.  Due to the force of gravity upon the mercury in the tube, some of the mercury flowed out of the tube and into the tray, leaving a vacuum at the top of the tube. </a:t>
            </a:r>
          </a:p>
        </p:txBody>
      </p:sp>
      <p:pic>
        <p:nvPicPr>
          <p:cNvPr id="31752" name="Picture 8" descr="C:\Documents and Settings\JBELLAND\Desktop\Lecture Pictures\Barometer.jpg"/>
          <p:cNvPicPr>
            <a:picLocks noChangeAspect="1" noChangeArrowheads="1"/>
          </p:cNvPicPr>
          <p:nvPr/>
        </p:nvPicPr>
        <p:blipFill>
          <a:blip r:embed="rId5" cstate="print"/>
          <a:srcRect/>
          <a:stretch>
            <a:fillRect/>
          </a:stretch>
        </p:blipFill>
        <p:spPr bwMode="auto">
          <a:xfrm>
            <a:off x="6096000" y="2619326"/>
            <a:ext cx="3048000" cy="4238674"/>
          </a:xfrm>
          <a:prstGeom prst="rect">
            <a:avLst/>
          </a:prstGeom>
          <a:noFill/>
        </p:spPr>
      </p:pic>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33795" name="Text Box 3"/>
          <p:cNvSpPr txBox="1">
            <a:spLocks noChangeArrowheads="1"/>
          </p:cNvSpPr>
          <p:nvPr/>
        </p:nvSpPr>
        <p:spPr bwMode="auto">
          <a:xfrm>
            <a:off x="228600" y="228600"/>
            <a:ext cx="8686800" cy="4401205"/>
          </a:xfrm>
          <a:prstGeom prst="rect">
            <a:avLst/>
          </a:prstGeom>
          <a:noFill/>
          <a:ln w="9525">
            <a:noFill/>
            <a:miter lim="800000"/>
            <a:headEnd/>
            <a:tailEnd/>
          </a:ln>
          <a:effectLst/>
        </p:spPr>
        <p:txBody>
          <a:bodyPr>
            <a:spAutoFit/>
          </a:bodyPr>
          <a:lstStyle/>
          <a:p>
            <a:pPr marL="342900" indent="-342900"/>
            <a:r>
              <a:rPr lang="en-US" sz="2000" b="1" dirty="0"/>
              <a:t>As the atmospheric pressure changes, so does the height of the mercury inside the tube.  Thus a </a:t>
            </a:r>
            <a:r>
              <a:rPr lang="en-US" sz="2000" b="1" u="sng" dirty="0"/>
              <a:t>lower</a:t>
            </a:r>
            <a:r>
              <a:rPr lang="en-US" sz="2000" b="1" dirty="0"/>
              <a:t> amount of mercury means </a:t>
            </a:r>
            <a:r>
              <a:rPr lang="en-US" sz="2000" b="1" u="sng" dirty="0"/>
              <a:t>lower</a:t>
            </a:r>
            <a:r>
              <a:rPr lang="en-US" sz="2000" b="1" dirty="0"/>
              <a:t> atmospheric pressure and a higher atmospheric pressure would force more mercury up inside the tube making the level rise. </a:t>
            </a:r>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dirty="0"/>
              <a:t>The level is measured in </a:t>
            </a:r>
            <a:r>
              <a:rPr lang="en-US" sz="2000" b="1" u="sng" dirty="0"/>
              <a:t>millimeters</a:t>
            </a:r>
            <a:r>
              <a:rPr lang="en-US" sz="2000" b="1" dirty="0"/>
              <a:t>, and one of the ways that pressure is measured is in mm Hg (millimeters of mercury).  Standard atmospheric pressure at sea level is considered to be </a:t>
            </a:r>
            <a:r>
              <a:rPr lang="en-US" sz="2000" b="1" u="sng" dirty="0"/>
              <a:t>760 mm Hg</a:t>
            </a:r>
            <a:r>
              <a:rPr lang="en-US" sz="2000" b="1" dirty="0"/>
              <a:t>, and is sometimes called a </a:t>
            </a:r>
            <a:r>
              <a:rPr lang="en-US" sz="2000" b="1" dirty="0" err="1"/>
              <a:t>torr</a:t>
            </a:r>
            <a:r>
              <a:rPr lang="en-US" sz="2000" b="1" dirty="0"/>
              <a:t> after Torricelli (760 mm Hg = 760 </a:t>
            </a:r>
            <a:r>
              <a:rPr lang="en-US" sz="2000" b="1" dirty="0" err="1"/>
              <a:t>torr</a:t>
            </a:r>
            <a:r>
              <a:rPr lang="en-US" sz="2000" b="1" dirty="0"/>
              <a:t>).</a:t>
            </a:r>
          </a:p>
        </p:txBody>
      </p:sp>
      <p:pic>
        <p:nvPicPr>
          <p:cNvPr id="33799" name="Picture 7" descr="image005"/>
          <p:cNvPicPr>
            <a:picLocks noChangeAspect="1" noChangeArrowheads="1"/>
          </p:cNvPicPr>
          <p:nvPr/>
        </p:nvPicPr>
        <p:blipFill>
          <a:blip r:embed="rId4" cstate="print"/>
          <a:srcRect/>
          <a:stretch>
            <a:fillRect/>
          </a:stretch>
        </p:blipFill>
        <p:spPr bwMode="auto">
          <a:xfrm>
            <a:off x="1955800" y="4292600"/>
            <a:ext cx="6578600" cy="2565400"/>
          </a:xfrm>
          <a:prstGeom prst="rect">
            <a:avLst/>
          </a:prstGeom>
          <a:noFill/>
        </p:spPr>
      </p:pic>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35843" name="Text Box 3"/>
          <p:cNvSpPr txBox="1">
            <a:spLocks noChangeArrowheads="1"/>
          </p:cNvSpPr>
          <p:nvPr/>
        </p:nvSpPr>
        <p:spPr bwMode="auto">
          <a:xfrm>
            <a:off x="228600" y="228600"/>
            <a:ext cx="8686800" cy="3444875"/>
          </a:xfrm>
          <a:prstGeom prst="rect">
            <a:avLst/>
          </a:prstGeom>
          <a:noFill/>
          <a:ln w="9525">
            <a:noFill/>
            <a:miter lim="800000"/>
            <a:headEnd/>
            <a:tailEnd/>
          </a:ln>
          <a:effectLst/>
        </p:spPr>
        <p:txBody>
          <a:bodyPr>
            <a:spAutoFit/>
          </a:bodyPr>
          <a:lstStyle/>
          <a:p>
            <a:pPr marL="342900" indent="-342900"/>
            <a:r>
              <a:rPr lang="en-US" sz="2000" b="1" dirty="0"/>
              <a:t>Comparing all the different measurements for the standard atmospheric pressure at sea level:</a:t>
            </a:r>
          </a:p>
          <a:p>
            <a:pPr marL="342900" indent="-342900"/>
            <a:endParaRPr lang="en-US" sz="2000" b="1" dirty="0"/>
          </a:p>
          <a:p>
            <a:pPr marL="342900" indent="-342900"/>
            <a:r>
              <a:rPr lang="en-US" sz="2000" b="1" dirty="0"/>
              <a:t> </a:t>
            </a:r>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u="sng" dirty="0"/>
              <a:t>760</a:t>
            </a:r>
            <a:r>
              <a:rPr lang="en-US" sz="2000" b="1" dirty="0"/>
              <a:t> mm Hg = </a:t>
            </a:r>
            <a:r>
              <a:rPr lang="en-US" sz="2000" b="1" u="sng" dirty="0"/>
              <a:t>760</a:t>
            </a:r>
            <a:r>
              <a:rPr lang="en-US" sz="2000" b="1" dirty="0"/>
              <a:t> </a:t>
            </a:r>
            <a:r>
              <a:rPr lang="en-US" sz="2000" b="1" dirty="0" err="1"/>
              <a:t>torr</a:t>
            </a:r>
            <a:r>
              <a:rPr lang="en-US" sz="2000" b="1" dirty="0"/>
              <a:t> = </a:t>
            </a:r>
            <a:r>
              <a:rPr lang="en-US" sz="2000" b="1" u="sng" dirty="0"/>
              <a:t>101,325</a:t>
            </a:r>
            <a:r>
              <a:rPr lang="en-US" sz="2000" b="1" dirty="0"/>
              <a:t> Pa = </a:t>
            </a:r>
            <a:r>
              <a:rPr lang="en-US" sz="2000" b="1" u="sng" dirty="0"/>
              <a:t>14.7</a:t>
            </a:r>
            <a:r>
              <a:rPr lang="en-US" sz="2000" b="1" dirty="0"/>
              <a:t> psi = </a:t>
            </a:r>
            <a:r>
              <a:rPr lang="en-US" sz="2000" b="1" u="sng" dirty="0"/>
              <a:t>1</a:t>
            </a:r>
            <a:r>
              <a:rPr lang="en-US" sz="2000" b="1" dirty="0"/>
              <a:t> </a:t>
            </a:r>
            <a:r>
              <a:rPr lang="en-US" sz="2000" b="1" dirty="0" err="1"/>
              <a:t>atm</a:t>
            </a:r>
            <a:endParaRPr lang="en-US" sz="2000" b="1" dirty="0"/>
          </a:p>
        </p:txBody>
      </p:sp>
      <p:pic>
        <p:nvPicPr>
          <p:cNvPr id="35845" name="Picture 5" descr="image004"/>
          <p:cNvPicPr>
            <a:picLocks noChangeAspect="1" noChangeArrowheads="1"/>
          </p:cNvPicPr>
          <p:nvPr/>
        </p:nvPicPr>
        <p:blipFill>
          <a:blip r:embed="rId4" cstate="print"/>
          <a:srcRect/>
          <a:stretch>
            <a:fillRect/>
          </a:stretch>
        </p:blipFill>
        <p:spPr bwMode="auto">
          <a:xfrm>
            <a:off x="8089900" y="228600"/>
            <a:ext cx="622300" cy="6400800"/>
          </a:xfrm>
          <a:prstGeom prst="rect">
            <a:avLst/>
          </a:prstGeom>
          <a:noFill/>
        </p:spPr>
      </p:pic>
      <p:sp>
        <p:nvSpPr>
          <p:cNvPr id="35846" name="Text Box 6"/>
          <p:cNvSpPr txBox="1">
            <a:spLocks noChangeArrowheads="1"/>
          </p:cNvSpPr>
          <p:nvPr/>
        </p:nvSpPr>
        <p:spPr bwMode="auto">
          <a:xfrm>
            <a:off x="4495800" y="5486400"/>
            <a:ext cx="3124200" cy="457200"/>
          </a:xfrm>
          <a:prstGeom prst="rect">
            <a:avLst/>
          </a:prstGeom>
          <a:noFill/>
          <a:ln w="9525">
            <a:noFill/>
            <a:miter lim="800000"/>
            <a:headEnd/>
            <a:tailEnd/>
          </a:ln>
          <a:effectLst/>
        </p:spPr>
        <p:txBody>
          <a:bodyPr>
            <a:spAutoFit/>
          </a:bodyPr>
          <a:lstStyle/>
          <a:p>
            <a:pPr>
              <a:spcBef>
                <a:spcPct val="50000"/>
              </a:spcBef>
            </a:pPr>
            <a:r>
              <a:rPr lang="en-US" sz="2400"/>
              <a:t>Modern Barometer </a:t>
            </a:r>
            <a:r>
              <a:rPr lang="en-US" sz="2400">
                <a:cs typeface="Arial" charset="0"/>
              </a:rPr>
              <a:t>→</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37891" name="Text Box 3"/>
          <p:cNvSpPr txBox="1">
            <a:spLocks noChangeArrowheads="1"/>
          </p:cNvSpPr>
          <p:nvPr/>
        </p:nvSpPr>
        <p:spPr bwMode="auto">
          <a:xfrm>
            <a:off x="228600" y="228600"/>
            <a:ext cx="8686800" cy="4968875"/>
          </a:xfrm>
          <a:prstGeom prst="rect">
            <a:avLst/>
          </a:prstGeom>
          <a:noFill/>
          <a:ln w="9525">
            <a:noFill/>
            <a:miter lim="800000"/>
            <a:headEnd/>
            <a:tailEnd/>
          </a:ln>
          <a:effectLst/>
        </p:spPr>
        <p:txBody>
          <a:bodyPr>
            <a:spAutoFit/>
          </a:bodyPr>
          <a:lstStyle/>
          <a:p>
            <a:pPr marL="342900" indent="-342900"/>
            <a:r>
              <a:rPr lang="en-US" sz="2000" b="1" dirty="0"/>
              <a:t>A barometer works well enough for measuring the atmospheric pressure, but typically pneumatic chemistry is concerned with the pressure of a confined gas, not the atmosphere.</a:t>
            </a:r>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dirty="0"/>
              <a:t>A manometer measures the pressure of a trapped gas in relationship to the pressure of the atmosphere.  A typical manometer needs </a:t>
            </a:r>
            <a:r>
              <a:rPr lang="en-US" sz="2000" b="1" dirty="0" smtClean="0"/>
              <a:t> </a:t>
            </a:r>
            <a:r>
              <a:rPr lang="en-US" sz="2000" b="1" dirty="0"/>
              <a:t>two parts, a gas container area for the trapped gas, and a U-bend of glass that is open to the container on one end and the atmosphere on the other.  This U-bend is also filled to a moderate level with mercury.  The sides of the U-bend are then marked in millimeters.</a:t>
            </a:r>
          </a:p>
          <a:p>
            <a:pPr marL="342900" indent="-342900"/>
            <a:endParaRPr lang="en-US" sz="2000" b="1" dirty="0"/>
          </a:p>
        </p:txBody>
      </p:sp>
      <p:pic>
        <p:nvPicPr>
          <p:cNvPr id="37892" name="Picture 4" descr="image006"/>
          <p:cNvPicPr>
            <a:picLocks noChangeAspect="1" noChangeArrowheads="1"/>
          </p:cNvPicPr>
          <p:nvPr/>
        </p:nvPicPr>
        <p:blipFill>
          <a:blip r:embed="rId4" cstate="print"/>
          <a:srcRect/>
          <a:stretch>
            <a:fillRect/>
          </a:stretch>
        </p:blipFill>
        <p:spPr bwMode="auto">
          <a:xfrm>
            <a:off x="368300" y="4876800"/>
            <a:ext cx="2527300" cy="1730375"/>
          </a:xfrm>
          <a:prstGeom prst="rect">
            <a:avLst/>
          </a:prstGeom>
          <a:noFill/>
        </p:spPr>
      </p:pic>
      <p:pic>
        <p:nvPicPr>
          <p:cNvPr id="37893" name="Picture 5" descr="image008"/>
          <p:cNvPicPr>
            <a:picLocks noChangeAspect="1" noChangeArrowheads="1"/>
          </p:cNvPicPr>
          <p:nvPr/>
        </p:nvPicPr>
        <p:blipFill>
          <a:blip r:embed="rId5" cstate="print"/>
          <a:srcRect/>
          <a:stretch>
            <a:fillRect/>
          </a:stretch>
        </p:blipFill>
        <p:spPr bwMode="auto">
          <a:xfrm>
            <a:off x="6172200" y="4875213"/>
            <a:ext cx="2590800" cy="1773237"/>
          </a:xfrm>
          <a:prstGeom prst="rect">
            <a:avLst/>
          </a:prstGeom>
          <a:noFill/>
        </p:spPr>
      </p:pic>
      <p:pic>
        <p:nvPicPr>
          <p:cNvPr id="37894" name="Picture 6" descr="image007"/>
          <p:cNvPicPr>
            <a:picLocks noChangeAspect="1" noChangeArrowheads="1"/>
          </p:cNvPicPr>
          <p:nvPr/>
        </p:nvPicPr>
        <p:blipFill>
          <a:blip r:embed="rId6" cstate="print"/>
          <a:srcRect/>
          <a:stretch>
            <a:fillRect/>
          </a:stretch>
        </p:blipFill>
        <p:spPr bwMode="auto">
          <a:xfrm>
            <a:off x="3270250" y="4876800"/>
            <a:ext cx="2520950" cy="1725613"/>
          </a:xfrm>
          <a:prstGeom prst="rect">
            <a:avLst/>
          </a:prstGeom>
          <a:noFill/>
        </p:spPr>
      </p:pic>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39939" name="Text Box 3"/>
          <p:cNvSpPr txBox="1">
            <a:spLocks noChangeArrowheads="1"/>
          </p:cNvSpPr>
          <p:nvPr/>
        </p:nvSpPr>
        <p:spPr bwMode="auto">
          <a:xfrm>
            <a:off x="228600" y="228600"/>
            <a:ext cx="5943600" cy="5699125"/>
          </a:xfrm>
          <a:prstGeom prst="rect">
            <a:avLst/>
          </a:prstGeom>
          <a:noFill/>
          <a:ln w="9525">
            <a:noFill/>
            <a:miter lim="800000"/>
            <a:headEnd/>
            <a:tailEnd/>
          </a:ln>
          <a:effectLst/>
        </p:spPr>
        <p:txBody>
          <a:bodyPr>
            <a:spAutoFit/>
          </a:bodyPr>
          <a:lstStyle/>
          <a:p>
            <a:pPr marL="342900" indent="-342900" algn="ctr"/>
            <a:r>
              <a:rPr lang="en-US" sz="2000" b="1"/>
              <a:t>Boyle’s Law</a:t>
            </a:r>
          </a:p>
          <a:p>
            <a:pPr marL="342900" indent="-342900"/>
            <a:endParaRPr lang="en-US" sz="2000" b="1"/>
          </a:p>
          <a:p>
            <a:pPr marL="342900" indent="-342900"/>
            <a:r>
              <a:rPr lang="en-US" sz="2000" b="1"/>
              <a:t>In mathematical terms, P × V = k (a constant).  </a:t>
            </a:r>
          </a:p>
          <a:p>
            <a:pPr marL="342900" indent="-342900"/>
            <a:endParaRPr lang="en-US" sz="2000" b="1"/>
          </a:p>
          <a:p>
            <a:pPr marL="342900" indent="-342900"/>
            <a:endParaRPr lang="en-US" sz="2000" b="1"/>
          </a:p>
          <a:p>
            <a:pPr marL="342900" indent="-342900"/>
            <a:endParaRPr lang="en-US" sz="2000" b="1"/>
          </a:p>
          <a:p>
            <a:pPr marL="342900" indent="-342900"/>
            <a:endParaRPr lang="en-US" sz="2000" b="1"/>
          </a:p>
          <a:p>
            <a:pPr marL="342900" indent="-342900"/>
            <a:endParaRPr lang="en-US" sz="2000" b="1"/>
          </a:p>
          <a:p>
            <a:pPr marL="342900" indent="-342900"/>
            <a:endParaRPr lang="en-US" sz="2000" b="1"/>
          </a:p>
          <a:p>
            <a:pPr marL="342900" indent="-342900"/>
            <a:r>
              <a:rPr lang="en-US" sz="2000" b="1"/>
              <a:t>A more convenient form simply sets the same gas at one pressure and volume equal to a different pressure and volume.  Usually this takes the form </a:t>
            </a:r>
          </a:p>
          <a:p>
            <a:pPr marL="342900" indent="-342900"/>
            <a:endParaRPr lang="en-US" sz="2000" b="1"/>
          </a:p>
          <a:p>
            <a:pPr marL="342900" indent="-342900" algn="ctr"/>
            <a:r>
              <a:rPr lang="en-US" sz="2400" b="1">
                <a:solidFill>
                  <a:srgbClr val="FFFF00"/>
                </a:solidFill>
              </a:rPr>
              <a:t>P</a:t>
            </a:r>
            <a:r>
              <a:rPr lang="en-US" sz="2400" b="1" baseline="-25000">
                <a:solidFill>
                  <a:srgbClr val="FFFF00"/>
                </a:solidFill>
              </a:rPr>
              <a:t>1</a:t>
            </a:r>
            <a:r>
              <a:rPr lang="en-US" sz="2400" b="1">
                <a:solidFill>
                  <a:srgbClr val="FFFF00"/>
                </a:solidFill>
              </a:rPr>
              <a:t> × V</a:t>
            </a:r>
            <a:r>
              <a:rPr lang="en-US" sz="2400" b="1" baseline="-25000">
                <a:solidFill>
                  <a:srgbClr val="FFFF00"/>
                </a:solidFill>
              </a:rPr>
              <a:t>1</a:t>
            </a:r>
            <a:r>
              <a:rPr lang="en-US" sz="2400" b="1">
                <a:solidFill>
                  <a:srgbClr val="FFFF00"/>
                </a:solidFill>
              </a:rPr>
              <a:t> = P</a:t>
            </a:r>
            <a:r>
              <a:rPr lang="en-US" sz="2400" b="1" baseline="-25000">
                <a:solidFill>
                  <a:srgbClr val="FFFF00"/>
                </a:solidFill>
              </a:rPr>
              <a:t>2</a:t>
            </a:r>
            <a:r>
              <a:rPr lang="en-US" sz="2400" b="1">
                <a:solidFill>
                  <a:srgbClr val="FFFF00"/>
                </a:solidFill>
              </a:rPr>
              <a:t> × V</a:t>
            </a:r>
            <a:r>
              <a:rPr lang="en-US" sz="2400" b="1" baseline="-25000">
                <a:solidFill>
                  <a:srgbClr val="FFFF00"/>
                </a:solidFill>
              </a:rPr>
              <a:t>2</a:t>
            </a:r>
            <a:endParaRPr lang="en-US" sz="2400" b="1">
              <a:solidFill>
                <a:srgbClr val="FFFF00"/>
              </a:solidFill>
            </a:endParaRPr>
          </a:p>
          <a:p>
            <a:pPr marL="342900" indent="-342900"/>
            <a:endParaRPr lang="en-US" sz="2400" b="1"/>
          </a:p>
          <a:p>
            <a:pPr marL="342900" indent="-342900"/>
            <a:r>
              <a:rPr lang="en-US" sz="2000" b="1"/>
              <a:t>This must be for the </a:t>
            </a:r>
            <a:r>
              <a:rPr lang="en-US" sz="2000" b="1" i="1"/>
              <a:t>same</a:t>
            </a:r>
            <a:r>
              <a:rPr lang="en-US" sz="2000" b="1"/>
              <a:t> gas and kept at the </a:t>
            </a:r>
            <a:r>
              <a:rPr lang="en-US" sz="2000" b="1" i="1"/>
              <a:t>same</a:t>
            </a:r>
            <a:r>
              <a:rPr lang="en-US" sz="2000" b="1"/>
              <a:t> temperature</a:t>
            </a:r>
          </a:p>
        </p:txBody>
      </p:sp>
      <p:pic>
        <p:nvPicPr>
          <p:cNvPr id="39940" name="Picture 4" descr="boyle"/>
          <p:cNvPicPr>
            <a:picLocks noChangeAspect="1" noChangeArrowheads="1"/>
          </p:cNvPicPr>
          <p:nvPr/>
        </p:nvPicPr>
        <p:blipFill>
          <a:blip r:embed="rId4" cstate="print"/>
          <a:srcRect/>
          <a:stretch>
            <a:fillRect/>
          </a:stretch>
        </p:blipFill>
        <p:spPr bwMode="auto">
          <a:xfrm>
            <a:off x="5999163" y="2667000"/>
            <a:ext cx="2992437" cy="3505200"/>
          </a:xfrm>
          <a:prstGeom prst="rect">
            <a:avLst/>
          </a:prstGeom>
          <a:noFill/>
        </p:spPr>
      </p:pic>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ressure and Volume.wmv">
            <a:hlinkClick r:id="" action="ppaction://media"/>
          </p:cNvPr>
          <p:cNvPicPr>
            <a:picLocks noRot="1" noChangeAspect="1"/>
          </p:cNvPicPr>
          <p:nvPr>
            <a:videoFile r:link="rId1"/>
          </p:nvPr>
        </p:nvPicPr>
        <p:blipFill>
          <a:blip r:embed="rId3" cstate="print"/>
          <a:stretch>
            <a:fillRect/>
          </a:stretch>
        </p:blipFill>
        <p:spPr>
          <a:xfrm>
            <a:off x="228600" y="133587"/>
            <a:ext cx="8630538" cy="6648213"/>
          </a:xfrm>
          <a:prstGeom prst="rect">
            <a:avLst/>
          </a:prstGeom>
        </p:spPr>
      </p:pic>
    </p:spTree>
  </p:cSld>
  <p:clrMapOvr>
    <a:masterClrMapping/>
  </p:clrMapOvr>
  <p:transition advClick="0" advTm="3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79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endCondLst>
                    <p:cond evt="onNext" delay="0">
                      <p:tgtEl>
                        <p:sldTgt/>
                      </p:tgtEl>
                    </p:cond>
                    <p:cond evt="onPrev" delay="0">
                      <p:tgtEl>
                        <p:sldTgt/>
                      </p:tgtEl>
                    </p:cond>
                  </p:end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41987" name="Text Box 3"/>
          <p:cNvSpPr txBox="1">
            <a:spLocks noChangeArrowheads="1"/>
          </p:cNvSpPr>
          <p:nvPr/>
        </p:nvSpPr>
        <p:spPr bwMode="auto">
          <a:xfrm>
            <a:off x="228600" y="228600"/>
            <a:ext cx="6096000" cy="6003925"/>
          </a:xfrm>
          <a:prstGeom prst="rect">
            <a:avLst/>
          </a:prstGeom>
          <a:noFill/>
          <a:ln w="9525">
            <a:noFill/>
            <a:miter lim="800000"/>
            <a:headEnd/>
            <a:tailEnd/>
          </a:ln>
          <a:effectLst/>
        </p:spPr>
        <p:txBody>
          <a:bodyPr>
            <a:spAutoFit/>
          </a:bodyPr>
          <a:lstStyle/>
          <a:p>
            <a:pPr marL="342900" indent="-342900" algn="ctr"/>
            <a:r>
              <a:rPr lang="en-US" sz="2000" b="1"/>
              <a:t>Charles’ Law</a:t>
            </a:r>
          </a:p>
          <a:p>
            <a:pPr marL="342900" indent="-342900"/>
            <a:endParaRPr lang="en-US" sz="2000" b="1"/>
          </a:p>
          <a:p>
            <a:pPr marL="342900" indent="-342900"/>
            <a:r>
              <a:rPr lang="en-US" sz="2000" b="1"/>
              <a:t>Charles’ Law shows a direct relationship between the volume of a gas and the temperature of the gas.  </a:t>
            </a:r>
          </a:p>
          <a:p>
            <a:pPr marL="342900" indent="-342900"/>
            <a:endParaRPr lang="en-US" sz="2000" b="1"/>
          </a:p>
          <a:p>
            <a:pPr marL="342900" indent="-342900"/>
            <a:endParaRPr lang="en-US" sz="2000" b="1"/>
          </a:p>
          <a:p>
            <a:pPr marL="342900" indent="-342900"/>
            <a:endParaRPr lang="en-US" sz="2000" b="1"/>
          </a:p>
          <a:p>
            <a:pPr marL="342900" indent="-342900"/>
            <a:endParaRPr lang="en-US" sz="2000" b="1"/>
          </a:p>
          <a:p>
            <a:pPr marL="342900" indent="-342900"/>
            <a:r>
              <a:rPr lang="en-US" sz="2000" b="1"/>
              <a:t>As with most things, as the temperature of a gas increases so does the volume.  This law is represented as:</a:t>
            </a:r>
          </a:p>
          <a:p>
            <a:pPr marL="342900" indent="-342900"/>
            <a:endParaRPr lang="en-US" sz="2000" b="1"/>
          </a:p>
          <a:p>
            <a:pPr marL="342900" indent="-342900" algn="ctr"/>
            <a:r>
              <a:rPr lang="en-US" sz="2400" b="1" u="sng">
                <a:solidFill>
                  <a:srgbClr val="FFFF00"/>
                </a:solidFill>
              </a:rPr>
              <a:t>V</a:t>
            </a:r>
            <a:r>
              <a:rPr lang="en-US" sz="2400" b="1" u="sng" baseline="-25000">
                <a:solidFill>
                  <a:srgbClr val="FFFF00"/>
                </a:solidFill>
              </a:rPr>
              <a:t>1</a:t>
            </a:r>
            <a:r>
              <a:rPr lang="en-US" sz="2400" b="1">
                <a:solidFill>
                  <a:srgbClr val="FFFF00"/>
                </a:solidFill>
              </a:rPr>
              <a:t> = </a:t>
            </a:r>
            <a:r>
              <a:rPr lang="en-US" sz="2400" b="1" u="sng">
                <a:solidFill>
                  <a:srgbClr val="FFFF00"/>
                </a:solidFill>
              </a:rPr>
              <a:t>V</a:t>
            </a:r>
            <a:r>
              <a:rPr lang="en-US" sz="2400" b="1" u="sng" baseline="-25000">
                <a:solidFill>
                  <a:srgbClr val="FFFF00"/>
                </a:solidFill>
              </a:rPr>
              <a:t>2</a:t>
            </a:r>
          </a:p>
          <a:p>
            <a:pPr marL="342900" indent="-342900" algn="ctr"/>
            <a:r>
              <a:rPr lang="en-US" sz="2400" b="1">
                <a:solidFill>
                  <a:srgbClr val="FFFF00"/>
                </a:solidFill>
              </a:rPr>
              <a:t>T</a:t>
            </a:r>
            <a:r>
              <a:rPr lang="en-US" sz="2400" b="1" baseline="-25000">
                <a:solidFill>
                  <a:srgbClr val="FFFF00"/>
                </a:solidFill>
              </a:rPr>
              <a:t>1</a:t>
            </a:r>
            <a:r>
              <a:rPr lang="en-US" sz="2400" b="1">
                <a:solidFill>
                  <a:srgbClr val="FFFF00"/>
                </a:solidFill>
              </a:rPr>
              <a:t>    T</a:t>
            </a:r>
            <a:r>
              <a:rPr lang="en-US" sz="2400" b="1" baseline="-25000">
                <a:solidFill>
                  <a:srgbClr val="FFFF00"/>
                </a:solidFill>
              </a:rPr>
              <a:t>2</a:t>
            </a:r>
          </a:p>
          <a:p>
            <a:pPr marL="342900" indent="-342900"/>
            <a:r>
              <a:rPr lang="en-US" sz="2000" b="1"/>
              <a:t> </a:t>
            </a:r>
          </a:p>
          <a:p>
            <a:pPr marL="342900" indent="-342900"/>
            <a:r>
              <a:rPr lang="en-US" sz="2000" b="1"/>
              <a:t>Keep in mind that this mathematical relationship only works for the </a:t>
            </a:r>
            <a:r>
              <a:rPr lang="en-US" sz="2000" b="1" i="1"/>
              <a:t>same</a:t>
            </a:r>
            <a:r>
              <a:rPr lang="en-US" sz="2000" b="1"/>
              <a:t> gas at two different temperatures and volumes.</a:t>
            </a:r>
          </a:p>
        </p:txBody>
      </p:sp>
      <p:pic>
        <p:nvPicPr>
          <p:cNvPr id="41988" name="Picture 4" descr="Charles"/>
          <p:cNvPicPr>
            <a:picLocks noChangeAspect="1" noChangeArrowheads="1"/>
          </p:cNvPicPr>
          <p:nvPr/>
        </p:nvPicPr>
        <p:blipFill>
          <a:blip r:embed="rId4" cstate="print"/>
          <a:srcRect/>
          <a:stretch>
            <a:fillRect/>
          </a:stretch>
        </p:blipFill>
        <p:spPr bwMode="auto">
          <a:xfrm>
            <a:off x="6324600" y="2590800"/>
            <a:ext cx="2627313" cy="3886200"/>
          </a:xfrm>
          <a:prstGeom prst="rect">
            <a:avLst/>
          </a:prstGeom>
          <a:noFill/>
        </p:spPr>
      </p:pic>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44035" name="Text Box 3"/>
          <p:cNvSpPr txBox="1">
            <a:spLocks noChangeArrowheads="1"/>
          </p:cNvSpPr>
          <p:nvPr/>
        </p:nvSpPr>
        <p:spPr bwMode="auto">
          <a:xfrm>
            <a:off x="0" y="0"/>
            <a:ext cx="7162800" cy="6492875"/>
          </a:xfrm>
          <a:prstGeom prst="rect">
            <a:avLst/>
          </a:prstGeom>
          <a:noFill/>
          <a:ln w="9525">
            <a:noFill/>
            <a:miter lim="800000"/>
            <a:headEnd/>
            <a:tailEnd/>
          </a:ln>
          <a:effectLst/>
        </p:spPr>
        <p:txBody>
          <a:bodyPr>
            <a:spAutoFit/>
          </a:bodyPr>
          <a:lstStyle/>
          <a:p>
            <a:pPr marL="342900" indent="-342900" algn="ctr"/>
            <a:r>
              <a:rPr lang="en-US" sz="2000" b="1" dirty="0"/>
              <a:t>Kelvin Scale!!!!!</a:t>
            </a:r>
          </a:p>
          <a:p>
            <a:pPr marL="342900" indent="-342900"/>
            <a:endParaRPr lang="en-US" sz="2000" b="1" dirty="0"/>
          </a:p>
          <a:p>
            <a:pPr marL="342900" indent="-342900"/>
            <a:r>
              <a:rPr lang="en-US" sz="2000" b="1" dirty="0"/>
              <a:t>For Charles’s Law (and all other gas laws involving a temperature change) it is necessary to use the </a:t>
            </a:r>
            <a:r>
              <a:rPr lang="en-US" sz="2000" b="1" u="sng" dirty="0"/>
              <a:t>Kelvin</a:t>
            </a:r>
            <a:r>
              <a:rPr lang="en-US" sz="2000" b="1" dirty="0"/>
              <a:t> temperature scale.  </a:t>
            </a:r>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dirty="0"/>
              <a:t>The simplest reason for using the Kelvin scale for temperature is that there are no negative numbers on the Kelvin scale so there will no negative volumes when calculations are performed.  Absolute zero, the lowest point on the Kelvin scale has actually been determined from an extrapolation of Charles’ Law (in part).</a:t>
            </a:r>
          </a:p>
          <a:p>
            <a:pPr marL="342900" indent="-342900"/>
            <a:endParaRPr lang="en-US" sz="2000" b="1" dirty="0"/>
          </a:p>
          <a:p>
            <a:pPr marL="342900" indent="-342900"/>
            <a:r>
              <a:rPr lang="en-US" sz="2000" b="1" dirty="0"/>
              <a:t>0 °C = </a:t>
            </a:r>
            <a:r>
              <a:rPr lang="en-US" sz="2000" b="1" u="sng" dirty="0" smtClean="0"/>
              <a:t>273</a:t>
            </a:r>
            <a:r>
              <a:rPr lang="en-US" sz="2000" b="1" dirty="0" smtClean="0"/>
              <a:t> </a:t>
            </a:r>
            <a:r>
              <a:rPr lang="en-US" sz="2000" b="1" dirty="0"/>
              <a:t>K, and one degree Celsius is equal in size to one unit of Kelvin</a:t>
            </a:r>
          </a:p>
          <a:p>
            <a:pPr marL="342900" indent="-342900"/>
            <a:endParaRPr lang="en-US" sz="2000" b="1" dirty="0"/>
          </a:p>
          <a:p>
            <a:pPr marL="342900" indent="-342900" algn="ctr"/>
            <a:r>
              <a:rPr lang="en-US" sz="2000" b="1" dirty="0"/>
              <a:t>This is considered to be Standard Temperature</a:t>
            </a:r>
          </a:p>
        </p:txBody>
      </p:sp>
      <p:pic>
        <p:nvPicPr>
          <p:cNvPr id="44036" name="Picture 4" descr="Kelvin"/>
          <p:cNvPicPr>
            <a:picLocks noChangeAspect="1" noChangeArrowheads="1"/>
          </p:cNvPicPr>
          <p:nvPr/>
        </p:nvPicPr>
        <p:blipFill>
          <a:blip r:embed="rId4" cstate="print"/>
          <a:srcRect/>
          <a:stretch>
            <a:fillRect/>
          </a:stretch>
        </p:blipFill>
        <p:spPr bwMode="auto">
          <a:xfrm>
            <a:off x="7000875" y="2286000"/>
            <a:ext cx="2143125" cy="2676525"/>
          </a:xfrm>
          <a:prstGeom prst="rect">
            <a:avLst/>
          </a:prstGeom>
          <a:noFill/>
        </p:spPr>
      </p:pic>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48131" name="Text Box 3"/>
          <p:cNvSpPr txBox="1">
            <a:spLocks noChangeArrowheads="1"/>
          </p:cNvSpPr>
          <p:nvPr/>
        </p:nvSpPr>
        <p:spPr bwMode="auto">
          <a:xfrm>
            <a:off x="228600" y="228600"/>
            <a:ext cx="8686800" cy="3600986"/>
          </a:xfrm>
          <a:prstGeom prst="rect">
            <a:avLst/>
          </a:prstGeom>
          <a:noFill/>
          <a:ln w="9525">
            <a:noFill/>
            <a:miter lim="800000"/>
            <a:headEnd/>
            <a:tailEnd/>
          </a:ln>
          <a:effectLst/>
        </p:spPr>
        <p:txBody>
          <a:bodyPr>
            <a:spAutoFit/>
          </a:bodyPr>
          <a:lstStyle/>
          <a:p>
            <a:pPr marL="342900" indent="-342900" algn="ctr"/>
            <a:r>
              <a:rPr lang="en-US" sz="2000" b="1" dirty="0" smtClean="0"/>
              <a:t>Avogadro’s Law</a:t>
            </a:r>
            <a:endParaRPr lang="en-US" sz="2000" b="1" dirty="0"/>
          </a:p>
          <a:p>
            <a:pPr marL="342900" indent="-342900"/>
            <a:endParaRPr lang="en-US" sz="2000" b="1" dirty="0"/>
          </a:p>
          <a:p>
            <a:pPr marL="342900" indent="-342900" algn="ctr"/>
            <a:r>
              <a:rPr lang="en-US" sz="2400" b="1" u="sng" dirty="0" err="1" smtClean="0">
                <a:solidFill>
                  <a:srgbClr val="FFFF00"/>
                </a:solidFill>
              </a:rPr>
              <a:t>V</a:t>
            </a:r>
            <a:r>
              <a:rPr lang="en-US" sz="2400" b="1" u="sng" baseline="-25000" dirty="0" err="1" smtClean="0">
                <a:solidFill>
                  <a:srgbClr val="FFFF00"/>
                </a:solidFill>
              </a:rPr>
              <a:t>1</a:t>
            </a:r>
            <a:r>
              <a:rPr lang="en-US" sz="2400" b="1" dirty="0" smtClean="0">
                <a:solidFill>
                  <a:srgbClr val="FFFF00"/>
                </a:solidFill>
              </a:rPr>
              <a:t> </a:t>
            </a:r>
            <a:r>
              <a:rPr lang="en-US" sz="2400" b="1" dirty="0">
                <a:solidFill>
                  <a:srgbClr val="FFFF00"/>
                </a:solidFill>
              </a:rPr>
              <a:t>= </a:t>
            </a:r>
            <a:r>
              <a:rPr lang="en-US" sz="2400" b="1" u="sng" dirty="0" err="1" smtClean="0">
                <a:solidFill>
                  <a:srgbClr val="FFFF00"/>
                </a:solidFill>
              </a:rPr>
              <a:t>V</a:t>
            </a:r>
            <a:r>
              <a:rPr lang="en-US" sz="2400" b="1" u="sng" baseline="-25000" dirty="0" err="1" smtClean="0">
                <a:solidFill>
                  <a:srgbClr val="FFFF00"/>
                </a:solidFill>
              </a:rPr>
              <a:t>2</a:t>
            </a:r>
            <a:endParaRPr lang="en-US" sz="2400" b="1" u="sng" baseline="-25000" dirty="0">
              <a:solidFill>
                <a:srgbClr val="FFFF00"/>
              </a:solidFill>
            </a:endParaRPr>
          </a:p>
          <a:p>
            <a:pPr marL="342900" indent="-342900" algn="ctr"/>
            <a:r>
              <a:rPr lang="en-US" sz="2400" b="1" dirty="0" smtClean="0">
                <a:solidFill>
                  <a:srgbClr val="FFFF00"/>
                </a:solidFill>
              </a:rPr>
              <a:t> </a:t>
            </a:r>
            <a:r>
              <a:rPr lang="en-US" sz="2400" b="1" dirty="0" err="1" smtClean="0">
                <a:solidFill>
                  <a:srgbClr val="FFFF00"/>
                </a:solidFill>
              </a:rPr>
              <a:t>n</a:t>
            </a:r>
            <a:r>
              <a:rPr lang="en-US" sz="2400" b="1" baseline="-25000" dirty="0" err="1" smtClean="0">
                <a:solidFill>
                  <a:srgbClr val="FFFF00"/>
                </a:solidFill>
              </a:rPr>
              <a:t>1</a:t>
            </a:r>
            <a:r>
              <a:rPr lang="en-US" sz="2400" b="1" dirty="0" smtClean="0">
                <a:solidFill>
                  <a:srgbClr val="FFFF00"/>
                </a:solidFill>
              </a:rPr>
              <a:t>    </a:t>
            </a:r>
            <a:r>
              <a:rPr lang="en-US" sz="2400" b="1" dirty="0" err="1" smtClean="0">
                <a:solidFill>
                  <a:srgbClr val="FFFF00"/>
                </a:solidFill>
              </a:rPr>
              <a:t>n</a:t>
            </a:r>
            <a:r>
              <a:rPr lang="en-US" sz="2400" b="1" baseline="-25000" dirty="0" err="1" smtClean="0">
                <a:solidFill>
                  <a:srgbClr val="FFFF00"/>
                </a:solidFill>
              </a:rPr>
              <a:t>2</a:t>
            </a:r>
            <a:endParaRPr lang="en-US" sz="2400" b="1" baseline="-25000" dirty="0">
              <a:solidFill>
                <a:srgbClr val="FFFF00"/>
              </a:solidFill>
            </a:endParaRPr>
          </a:p>
          <a:p>
            <a:pPr marL="342900" indent="-342900"/>
            <a:r>
              <a:rPr lang="en-US" sz="2000" b="1" dirty="0"/>
              <a:t> </a:t>
            </a:r>
          </a:p>
          <a:p>
            <a:pPr marL="342900" indent="-342900"/>
            <a:endParaRPr lang="en-US" sz="2000" b="1" dirty="0"/>
          </a:p>
          <a:p>
            <a:pPr marL="342900" indent="-342900"/>
            <a:r>
              <a:rPr lang="en-US" sz="2000" b="1" dirty="0"/>
              <a:t> </a:t>
            </a:r>
          </a:p>
          <a:p>
            <a:pPr marL="342900" indent="-342900"/>
            <a:endParaRPr lang="en-US" sz="2000" b="1" dirty="0"/>
          </a:p>
          <a:p>
            <a:pPr marL="342900" indent="-342900"/>
            <a:r>
              <a:rPr lang="en-US" sz="2000" b="1" dirty="0" smtClean="0"/>
              <a:t>Avogadro’s law states that if the pressure and temperature are the same, equal numbers of moles of two gases will have equal volumes.</a:t>
            </a:r>
            <a:endParaRPr lang="en-US" sz="2000" b="1" dirty="0"/>
          </a:p>
        </p:txBody>
      </p:sp>
      <p:pic>
        <p:nvPicPr>
          <p:cNvPr id="4" name="Picture 3" descr="Avogadro_Amedeo.jpg"/>
          <p:cNvPicPr>
            <a:picLocks noChangeAspect="1"/>
          </p:cNvPicPr>
          <p:nvPr/>
        </p:nvPicPr>
        <p:blipFill>
          <a:blip r:embed="rId4" cstate="print"/>
          <a:stretch>
            <a:fillRect/>
          </a:stretch>
        </p:blipFill>
        <p:spPr>
          <a:xfrm>
            <a:off x="3352800" y="3581400"/>
            <a:ext cx="2133600" cy="2945409"/>
          </a:xfrm>
          <a:prstGeom prst="rect">
            <a:avLst/>
          </a:prstGeom>
        </p:spPr>
      </p:pic>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52227" name="Text Box 3"/>
          <p:cNvSpPr txBox="1">
            <a:spLocks noChangeArrowheads="1"/>
          </p:cNvSpPr>
          <p:nvPr/>
        </p:nvSpPr>
        <p:spPr bwMode="auto">
          <a:xfrm>
            <a:off x="228600" y="228600"/>
            <a:ext cx="6781800" cy="6370975"/>
          </a:xfrm>
          <a:prstGeom prst="rect">
            <a:avLst/>
          </a:prstGeom>
          <a:noFill/>
          <a:ln w="9525">
            <a:noFill/>
            <a:miter lim="800000"/>
            <a:headEnd/>
            <a:tailEnd/>
          </a:ln>
          <a:effectLst/>
        </p:spPr>
        <p:txBody>
          <a:bodyPr>
            <a:spAutoFit/>
          </a:bodyPr>
          <a:lstStyle/>
          <a:p>
            <a:pPr marL="342900" indent="-342900" algn="ctr"/>
            <a:r>
              <a:rPr lang="en-US" sz="2000" b="1" dirty="0"/>
              <a:t>Dalton’s Law (of Partial Pressures)</a:t>
            </a:r>
          </a:p>
          <a:p>
            <a:pPr marL="342900" indent="-342900" algn="ctr"/>
            <a:endParaRPr lang="en-US" sz="2000" b="1" dirty="0"/>
          </a:p>
          <a:p>
            <a:pPr marL="342900" indent="-342900"/>
            <a:r>
              <a:rPr lang="en-US" sz="2000" b="1" dirty="0"/>
              <a:t>An important law needs to be provided, as it can have an effect on all the laws previously stated.  </a:t>
            </a:r>
          </a:p>
          <a:p>
            <a:pPr marL="342900" indent="-342900"/>
            <a:r>
              <a:rPr lang="en-US" sz="2000" b="1" dirty="0"/>
              <a:t> </a:t>
            </a:r>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dirty="0"/>
              <a:t>Dalton’s Law says that the total pressure of a confined gas is equal to the sum of the individual partial pressures of the components of the gas.</a:t>
            </a:r>
          </a:p>
          <a:p>
            <a:pPr marL="342900" indent="-342900"/>
            <a:endParaRPr lang="en-US" sz="2000" b="1" dirty="0"/>
          </a:p>
          <a:p>
            <a:pPr marL="342900" indent="-342900" algn="ctr"/>
            <a:r>
              <a:rPr lang="en-US" sz="2400" b="1" dirty="0" err="1">
                <a:solidFill>
                  <a:srgbClr val="FFFF00"/>
                </a:solidFill>
              </a:rPr>
              <a:t>P</a:t>
            </a:r>
            <a:r>
              <a:rPr lang="en-US" sz="2400" b="1" baseline="-25000" dirty="0" err="1">
                <a:solidFill>
                  <a:srgbClr val="FFFF00"/>
                </a:solidFill>
              </a:rPr>
              <a:t>total</a:t>
            </a:r>
            <a:r>
              <a:rPr lang="en-US" sz="2400" b="1" dirty="0">
                <a:solidFill>
                  <a:srgbClr val="FFFF00"/>
                </a:solidFill>
              </a:rPr>
              <a:t> = P</a:t>
            </a:r>
            <a:r>
              <a:rPr lang="en-US" sz="2400" b="1" baseline="-25000" dirty="0">
                <a:solidFill>
                  <a:srgbClr val="FFFF00"/>
                </a:solidFill>
              </a:rPr>
              <a:t>gas1</a:t>
            </a:r>
            <a:r>
              <a:rPr lang="en-US" sz="2400" b="1" dirty="0">
                <a:solidFill>
                  <a:srgbClr val="FFFF00"/>
                </a:solidFill>
              </a:rPr>
              <a:t> + P</a:t>
            </a:r>
            <a:r>
              <a:rPr lang="en-US" sz="2400" b="1" baseline="-25000" dirty="0">
                <a:solidFill>
                  <a:srgbClr val="FFFF00"/>
                </a:solidFill>
              </a:rPr>
              <a:t>gas2</a:t>
            </a:r>
            <a:r>
              <a:rPr lang="en-US" sz="2400" b="1" dirty="0">
                <a:solidFill>
                  <a:srgbClr val="FFFF00"/>
                </a:solidFill>
              </a:rPr>
              <a:t> + </a:t>
            </a:r>
            <a:r>
              <a:rPr lang="en-US" sz="2400" b="1" dirty="0" smtClean="0">
                <a:solidFill>
                  <a:srgbClr val="FFFF00"/>
                </a:solidFill>
              </a:rPr>
              <a:t>…</a:t>
            </a:r>
          </a:p>
          <a:p>
            <a:pPr marL="342900" indent="-342900" algn="ctr"/>
            <a:endParaRPr lang="en-US" sz="2400" b="1" dirty="0" smtClean="0">
              <a:solidFill>
                <a:srgbClr val="FFFF00"/>
              </a:solidFill>
            </a:endParaRPr>
          </a:p>
          <a:p>
            <a:pPr marL="342900" indent="-342900" algn="ctr"/>
            <a:r>
              <a:rPr lang="en-US" sz="1600" b="1" dirty="0" smtClean="0"/>
              <a:t>If a gas is collected over water, as the gas is collected some of the water is evaporated and joins the gas.  Thus the pressure in the collection container is the </a:t>
            </a:r>
            <a:r>
              <a:rPr lang="en-US" sz="1600" b="1" i="1" dirty="0" smtClean="0"/>
              <a:t>sum</a:t>
            </a:r>
            <a:r>
              <a:rPr lang="en-US" sz="1600" b="1" dirty="0" smtClean="0"/>
              <a:t> of the gas </a:t>
            </a:r>
            <a:r>
              <a:rPr lang="en-US" sz="1600" b="1" i="1" dirty="0" smtClean="0"/>
              <a:t>and</a:t>
            </a:r>
            <a:r>
              <a:rPr lang="en-US" sz="1600" b="1" dirty="0" smtClean="0"/>
              <a:t> the water.  To find the pressure of just the gas, the partial pressure of the water needs to be </a:t>
            </a:r>
            <a:r>
              <a:rPr lang="en-US" sz="1600" b="1" i="1" dirty="0" smtClean="0"/>
              <a:t>subtracted</a:t>
            </a:r>
            <a:r>
              <a:rPr lang="en-US" sz="1600" b="1" dirty="0" smtClean="0"/>
              <a:t>.  </a:t>
            </a:r>
            <a:r>
              <a:rPr lang="en-US" sz="1600" b="1" u="sng" dirty="0" smtClean="0"/>
              <a:t>Use a chart of vapor pressure of water for this</a:t>
            </a:r>
            <a:r>
              <a:rPr lang="en-US" sz="1600" b="1" dirty="0" smtClean="0"/>
              <a:t>.</a:t>
            </a:r>
          </a:p>
          <a:p>
            <a:pPr marL="342900" indent="-342900" algn="ctr"/>
            <a:endParaRPr lang="en-US" sz="2400" b="1" dirty="0">
              <a:solidFill>
                <a:srgbClr val="FFFF00"/>
              </a:solidFill>
            </a:endParaRPr>
          </a:p>
        </p:txBody>
      </p:sp>
      <p:pic>
        <p:nvPicPr>
          <p:cNvPr id="52228" name="Picture 4" descr="dalton"/>
          <p:cNvPicPr>
            <a:picLocks noChangeAspect="1" noChangeArrowheads="1"/>
          </p:cNvPicPr>
          <p:nvPr/>
        </p:nvPicPr>
        <p:blipFill>
          <a:blip r:embed="rId4" cstate="print"/>
          <a:srcRect/>
          <a:stretch>
            <a:fillRect/>
          </a:stretch>
        </p:blipFill>
        <p:spPr bwMode="auto">
          <a:xfrm>
            <a:off x="7110413" y="3048000"/>
            <a:ext cx="2033587" cy="2697163"/>
          </a:xfrm>
          <a:prstGeom prst="rect">
            <a:avLst/>
          </a:prstGeom>
          <a:noFill/>
        </p:spPr>
      </p:pic>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19460" name="Text Box 4"/>
          <p:cNvSpPr txBox="1">
            <a:spLocks noChangeArrowheads="1"/>
          </p:cNvSpPr>
          <p:nvPr/>
        </p:nvSpPr>
        <p:spPr bwMode="auto">
          <a:xfrm>
            <a:off x="228600" y="228600"/>
            <a:ext cx="8686800" cy="457200"/>
          </a:xfrm>
          <a:prstGeom prst="rect">
            <a:avLst/>
          </a:prstGeom>
          <a:noFill/>
          <a:ln w="9525">
            <a:noFill/>
            <a:miter lim="800000"/>
            <a:headEnd/>
            <a:tailEnd/>
          </a:ln>
          <a:effectLst/>
        </p:spPr>
        <p:txBody>
          <a:bodyPr>
            <a:spAutoFit/>
          </a:bodyPr>
          <a:lstStyle/>
          <a:p>
            <a:pPr>
              <a:spcBef>
                <a:spcPct val="50000"/>
              </a:spcBef>
            </a:pPr>
            <a:r>
              <a:rPr lang="en-US" sz="2400" b="1"/>
              <a:t>Which diagram represents a gas?  Why?</a:t>
            </a:r>
          </a:p>
        </p:txBody>
      </p:sp>
      <p:pic>
        <p:nvPicPr>
          <p:cNvPr id="19462" name="Picture 6" descr="graphic of phases"/>
          <p:cNvPicPr>
            <a:picLocks noChangeAspect="1" noChangeArrowheads="1"/>
          </p:cNvPicPr>
          <p:nvPr/>
        </p:nvPicPr>
        <p:blipFill>
          <a:blip r:embed="rId4" cstate="print"/>
          <a:srcRect/>
          <a:stretch>
            <a:fillRect/>
          </a:stretch>
        </p:blipFill>
        <p:spPr bwMode="auto">
          <a:xfrm>
            <a:off x="304800" y="2819400"/>
            <a:ext cx="8534400" cy="2840038"/>
          </a:xfrm>
          <a:prstGeom prst="rect">
            <a:avLst/>
          </a:prstGeom>
          <a:noFill/>
        </p:spPr>
      </p:pic>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4098" name="ShockwaveFlash1" r:id="rId2" imgW="8228571" imgH="6731552"/>
    </p:controls>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8" descr="456268694_21a478f1b6.jpg"/>
          <p:cNvPicPr>
            <a:picLocks noChangeAspect="1"/>
          </p:cNvPicPr>
          <p:nvPr/>
        </p:nvPicPr>
        <p:blipFill>
          <a:blip r:embed="rId3" cstate="print"/>
          <a:srcRect/>
          <a:stretch>
            <a:fillRect/>
          </a:stretch>
        </p:blipFill>
        <p:spPr bwMode="auto">
          <a:xfrm>
            <a:off x="0" y="-1219200"/>
            <a:ext cx="9144000" cy="4533900"/>
          </a:xfrm>
          <a:prstGeom prst="rect">
            <a:avLst/>
          </a:prstGeom>
          <a:noFill/>
          <a:ln w="9525">
            <a:noFill/>
            <a:miter lim="800000"/>
            <a:headEnd/>
            <a:tailEnd/>
          </a:ln>
        </p:spPr>
      </p:pic>
      <p:sp>
        <p:nvSpPr>
          <p:cNvPr id="50179" name="Text Box 3"/>
          <p:cNvSpPr txBox="1">
            <a:spLocks noChangeArrowheads="1"/>
          </p:cNvSpPr>
          <p:nvPr/>
        </p:nvSpPr>
        <p:spPr bwMode="auto">
          <a:xfrm>
            <a:off x="228600" y="228600"/>
            <a:ext cx="8686800" cy="701675"/>
          </a:xfrm>
          <a:prstGeom prst="rect">
            <a:avLst/>
          </a:prstGeom>
          <a:noFill/>
          <a:ln w="9525">
            <a:noFill/>
            <a:miter lim="800000"/>
            <a:headEnd/>
            <a:tailEnd/>
          </a:ln>
          <a:effectLst/>
        </p:spPr>
        <p:txBody>
          <a:bodyPr>
            <a:spAutoFit/>
          </a:bodyPr>
          <a:lstStyle/>
          <a:p>
            <a:pPr marL="342900" indent="-342900" algn="ctr"/>
            <a:r>
              <a:rPr lang="en-US" sz="2000" b="1" dirty="0"/>
              <a:t>Ideal Gas Law</a:t>
            </a:r>
          </a:p>
          <a:p>
            <a:pPr marL="342900" indent="-342900" algn="ctr"/>
            <a:endParaRPr lang="en-US" sz="2000" b="1" dirty="0"/>
          </a:p>
        </p:txBody>
      </p:sp>
      <p:sp>
        <p:nvSpPr>
          <p:cNvPr id="50221" name="Text Box 45"/>
          <p:cNvSpPr txBox="1">
            <a:spLocks noChangeArrowheads="1"/>
          </p:cNvSpPr>
          <p:nvPr/>
        </p:nvSpPr>
        <p:spPr bwMode="auto">
          <a:xfrm>
            <a:off x="3657600" y="1905000"/>
            <a:ext cx="5334000" cy="3816429"/>
          </a:xfrm>
          <a:prstGeom prst="rect">
            <a:avLst/>
          </a:prstGeom>
          <a:noFill/>
          <a:ln w="9525">
            <a:noFill/>
            <a:miter lim="800000"/>
            <a:headEnd/>
            <a:tailEnd/>
          </a:ln>
          <a:effectLst/>
        </p:spPr>
        <p:txBody>
          <a:bodyPr wrap="square">
            <a:spAutoFit/>
          </a:bodyPr>
          <a:lstStyle/>
          <a:p>
            <a:pPr>
              <a:spcBef>
                <a:spcPct val="50000"/>
              </a:spcBef>
            </a:pPr>
            <a:r>
              <a:rPr lang="en-US" sz="2200" b="1" u="sng" dirty="0">
                <a:solidFill>
                  <a:srgbClr val="FFFF00"/>
                </a:solidFill>
              </a:rPr>
              <a:t>Values of </a:t>
            </a:r>
            <a:r>
              <a:rPr lang="en-US" sz="2200" b="1" i="1" u="sng" dirty="0" smtClean="0">
                <a:solidFill>
                  <a:srgbClr val="FFFF00"/>
                </a:solidFill>
              </a:rPr>
              <a:t>R (use whichever one matches your units in the problem)</a:t>
            </a:r>
            <a:endParaRPr lang="en-US" sz="2200" b="1" u="sng" dirty="0">
              <a:solidFill>
                <a:srgbClr val="FFFF00"/>
              </a:solidFill>
            </a:endParaRPr>
          </a:p>
          <a:p>
            <a:pPr>
              <a:spcBef>
                <a:spcPct val="50000"/>
              </a:spcBef>
            </a:pPr>
            <a:r>
              <a:rPr lang="en-US" sz="2200" b="1" dirty="0" smtClean="0">
                <a:solidFill>
                  <a:srgbClr val="CCFFFF"/>
                </a:solidFill>
              </a:rPr>
              <a:t>0.0821</a:t>
            </a:r>
            <a:r>
              <a:rPr lang="en-US" sz="2200" b="1" dirty="0">
                <a:solidFill>
                  <a:srgbClr val="CCFFFF"/>
                </a:solidFill>
              </a:rPr>
              <a:t>	</a:t>
            </a:r>
            <a:r>
              <a:rPr lang="en-US" sz="2200" b="1" u="sng" dirty="0">
                <a:solidFill>
                  <a:srgbClr val="CCFFFF"/>
                </a:solidFill>
              </a:rPr>
              <a:t>L · </a:t>
            </a:r>
            <a:r>
              <a:rPr lang="en-US" sz="2200" b="1" u="sng" dirty="0" smtClean="0">
                <a:solidFill>
                  <a:srgbClr val="CCFFFF"/>
                </a:solidFill>
              </a:rPr>
              <a:t>atm</a:t>
            </a:r>
          </a:p>
          <a:p>
            <a:pPr>
              <a:spcBef>
                <a:spcPct val="50000"/>
              </a:spcBef>
            </a:pPr>
            <a:r>
              <a:rPr lang="en-US" sz="2200" b="1" dirty="0" smtClean="0">
                <a:solidFill>
                  <a:srgbClr val="CCFFFF"/>
                </a:solidFill>
              </a:rPr>
              <a:t>	K </a:t>
            </a:r>
            <a:r>
              <a:rPr lang="en-US" sz="2200" b="1" dirty="0">
                <a:solidFill>
                  <a:srgbClr val="CCFFFF"/>
                </a:solidFill>
              </a:rPr>
              <a:t>· </a:t>
            </a:r>
            <a:r>
              <a:rPr lang="en-US" sz="2200" b="1" dirty="0" smtClean="0">
                <a:solidFill>
                  <a:srgbClr val="CCFFFF"/>
                </a:solidFill>
              </a:rPr>
              <a:t>mol</a:t>
            </a:r>
          </a:p>
          <a:p>
            <a:pPr>
              <a:spcBef>
                <a:spcPct val="50000"/>
              </a:spcBef>
            </a:pPr>
            <a:r>
              <a:rPr lang="en-US" sz="2200" b="1" dirty="0" smtClean="0">
                <a:solidFill>
                  <a:srgbClr val="CCFFFF"/>
                </a:solidFill>
              </a:rPr>
              <a:t>8.31 	</a:t>
            </a:r>
            <a:r>
              <a:rPr lang="en-US" sz="2200" b="1" u="sng" dirty="0" smtClean="0">
                <a:solidFill>
                  <a:srgbClr val="CCFFFF"/>
                </a:solidFill>
              </a:rPr>
              <a:t>L · kPa</a:t>
            </a:r>
          </a:p>
          <a:p>
            <a:pPr>
              <a:spcBef>
                <a:spcPct val="50000"/>
              </a:spcBef>
            </a:pPr>
            <a:r>
              <a:rPr lang="en-US" sz="2200" b="1" dirty="0" smtClean="0">
                <a:solidFill>
                  <a:srgbClr val="CCFFFF"/>
                </a:solidFill>
              </a:rPr>
              <a:t>	mol · K</a:t>
            </a:r>
          </a:p>
          <a:p>
            <a:pPr>
              <a:spcBef>
                <a:spcPct val="50000"/>
              </a:spcBef>
            </a:pPr>
            <a:r>
              <a:rPr lang="en-US" sz="2200" b="1" dirty="0" smtClean="0">
                <a:solidFill>
                  <a:srgbClr val="CCFFFF"/>
                </a:solidFill>
              </a:rPr>
              <a:t>62.4</a:t>
            </a:r>
            <a:r>
              <a:rPr lang="en-US" sz="2200" b="1" dirty="0">
                <a:solidFill>
                  <a:srgbClr val="CCFFFF"/>
                </a:solidFill>
              </a:rPr>
              <a:t>	</a:t>
            </a:r>
            <a:r>
              <a:rPr lang="en-US" sz="2200" b="1" u="sng" dirty="0" smtClean="0">
                <a:solidFill>
                  <a:srgbClr val="CCFFFF"/>
                </a:solidFill>
              </a:rPr>
              <a:t>L </a:t>
            </a:r>
            <a:r>
              <a:rPr lang="en-US" sz="2200" b="1" u="sng" dirty="0">
                <a:solidFill>
                  <a:srgbClr val="CCFFFF"/>
                </a:solidFill>
              </a:rPr>
              <a:t>· </a:t>
            </a:r>
            <a:r>
              <a:rPr lang="en-US" sz="2200" b="1" u="sng" dirty="0" smtClean="0">
                <a:solidFill>
                  <a:srgbClr val="CCFFFF"/>
                </a:solidFill>
              </a:rPr>
              <a:t>mmHg</a:t>
            </a:r>
          </a:p>
          <a:p>
            <a:pPr>
              <a:spcBef>
                <a:spcPct val="50000"/>
              </a:spcBef>
            </a:pPr>
            <a:r>
              <a:rPr lang="en-US" sz="2200" b="1" dirty="0" smtClean="0">
                <a:solidFill>
                  <a:srgbClr val="CCFFFF"/>
                </a:solidFill>
              </a:rPr>
              <a:t>	</a:t>
            </a:r>
            <a:r>
              <a:rPr lang="en-US" sz="2200" b="1" dirty="0" smtClean="0">
                <a:solidFill>
                  <a:srgbClr val="CCFFFF"/>
                </a:solidFill>
              </a:rPr>
              <a:t>K </a:t>
            </a:r>
            <a:r>
              <a:rPr lang="en-US" sz="2200" b="1">
                <a:solidFill>
                  <a:srgbClr val="CCFFFF"/>
                </a:solidFill>
              </a:rPr>
              <a:t>· </a:t>
            </a:r>
            <a:r>
              <a:rPr lang="en-US" sz="2200" b="1" smtClean="0">
                <a:solidFill>
                  <a:srgbClr val="CCFFFF"/>
                </a:solidFill>
              </a:rPr>
              <a:t>mol</a:t>
            </a:r>
            <a:endParaRPr lang="en-US" sz="2200" b="1" baseline="30000" dirty="0">
              <a:solidFill>
                <a:srgbClr val="CCFFFF"/>
              </a:solidFill>
            </a:endParaRPr>
          </a:p>
        </p:txBody>
      </p:sp>
      <p:sp>
        <p:nvSpPr>
          <p:cNvPr id="50223" name="Rectangle 47"/>
          <p:cNvSpPr>
            <a:spLocks noChangeArrowheads="1"/>
          </p:cNvSpPr>
          <p:nvPr/>
        </p:nvSpPr>
        <p:spPr bwMode="auto">
          <a:xfrm>
            <a:off x="533400" y="1600200"/>
            <a:ext cx="3124200" cy="1138773"/>
          </a:xfrm>
          <a:prstGeom prst="rect">
            <a:avLst/>
          </a:prstGeom>
          <a:noFill/>
          <a:ln w="9525">
            <a:noFill/>
            <a:miter lim="800000"/>
            <a:headEnd/>
            <a:tailEnd/>
          </a:ln>
          <a:effectLst/>
        </p:spPr>
        <p:txBody>
          <a:bodyPr>
            <a:spAutoFit/>
          </a:bodyPr>
          <a:lstStyle/>
          <a:p>
            <a:endParaRPr lang="en-US" sz="2000" b="1" dirty="0"/>
          </a:p>
          <a:p>
            <a:pPr algn="r"/>
            <a:r>
              <a:rPr lang="en-US" sz="2000" b="1" dirty="0"/>
              <a:t>Usually it is written as </a:t>
            </a:r>
            <a:r>
              <a:rPr lang="en-US" sz="2800" b="1" dirty="0">
                <a:solidFill>
                  <a:srgbClr val="FFFF00"/>
                </a:solidFill>
              </a:rPr>
              <a:t>PV = </a:t>
            </a:r>
            <a:r>
              <a:rPr lang="en-US" sz="2800" b="1" dirty="0" smtClean="0">
                <a:solidFill>
                  <a:srgbClr val="FFFF00"/>
                </a:solidFill>
              </a:rPr>
              <a:t>nRT</a:t>
            </a:r>
          </a:p>
        </p:txBody>
      </p:sp>
      <p:sp>
        <p:nvSpPr>
          <p:cNvPr id="7" name="TextBox 6"/>
          <p:cNvSpPr txBox="1"/>
          <p:nvPr/>
        </p:nvSpPr>
        <p:spPr>
          <a:xfrm>
            <a:off x="457200" y="3429000"/>
            <a:ext cx="2438400" cy="1477328"/>
          </a:xfrm>
          <a:prstGeom prst="rect">
            <a:avLst/>
          </a:prstGeom>
          <a:noFill/>
        </p:spPr>
        <p:txBody>
          <a:bodyPr wrap="square" rtlCol="0">
            <a:spAutoFit/>
          </a:bodyPr>
          <a:lstStyle/>
          <a:p>
            <a:r>
              <a:rPr lang="en-US" dirty="0" smtClean="0"/>
              <a:t>Its called “ideal” because sometimes gases don’t perfectly behave these laws, but </a:t>
            </a:r>
            <a:r>
              <a:rPr lang="en-US" dirty="0" err="1" smtClean="0"/>
              <a:t>theyre</a:t>
            </a:r>
            <a:r>
              <a:rPr lang="en-US" dirty="0" smtClean="0"/>
              <a:t> pretty close</a:t>
            </a:r>
            <a:endParaRPr lang="en-US" dirty="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8" descr="456268694_21a478f1b6.jpg"/>
          <p:cNvPicPr>
            <a:picLocks noChangeAspect="1"/>
          </p:cNvPicPr>
          <p:nvPr/>
        </p:nvPicPr>
        <p:blipFill>
          <a:blip r:embed="rId3" cstate="print"/>
          <a:srcRect/>
          <a:stretch>
            <a:fillRect/>
          </a:stretch>
        </p:blipFill>
        <p:spPr bwMode="auto">
          <a:xfrm>
            <a:off x="0" y="0"/>
            <a:ext cx="9144000" cy="4533900"/>
          </a:xfrm>
          <a:prstGeom prst="rect">
            <a:avLst/>
          </a:prstGeom>
          <a:noFill/>
          <a:ln w="9525">
            <a:noFill/>
            <a:miter lim="800000"/>
            <a:headEnd/>
            <a:tailEnd/>
          </a:ln>
        </p:spPr>
      </p:pic>
      <p:sp>
        <p:nvSpPr>
          <p:cNvPr id="48131" name="Text Box 3"/>
          <p:cNvSpPr txBox="1">
            <a:spLocks noChangeArrowheads="1"/>
          </p:cNvSpPr>
          <p:nvPr/>
        </p:nvSpPr>
        <p:spPr bwMode="auto">
          <a:xfrm>
            <a:off x="228600" y="228600"/>
            <a:ext cx="8686800" cy="3600986"/>
          </a:xfrm>
          <a:prstGeom prst="rect">
            <a:avLst/>
          </a:prstGeom>
          <a:noFill/>
          <a:ln w="9525">
            <a:noFill/>
            <a:miter lim="800000"/>
            <a:headEnd/>
            <a:tailEnd/>
          </a:ln>
          <a:effectLst/>
        </p:spPr>
        <p:txBody>
          <a:bodyPr>
            <a:spAutoFit/>
          </a:bodyPr>
          <a:lstStyle/>
          <a:p>
            <a:pPr marL="342900" indent="-342900" algn="ctr"/>
            <a:r>
              <a:rPr lang="en-US" sz="2000" b="1" dirty="0" smtClean="0"/>
              <a:t>Ideal Gas Law … part </a:t>
            </a:r>
            <a:r>
              <a:rPr lang="en-US" sz="2000" b="1" dirty="0" err="1" smtClean="0"/>
              <a:t>deux</a:t>
            </a:r>
            <a:r>
              <a:rPr lang="en-US" sz="2000" b="1" dirty="0" smtClean="0"/>
              <a:t> </a:t>
            </a:r>
          </a:p>
          <a:p>
            <a:pPr marL="342900" indent="-342900" algn="ctr"/>
            <a:r>
              <a:rPr lang="en-US" sz="2000" b="1" dirty="0" smtClean="0"/>
              <a:t>(modified for your mathematical pleasure)</a:t>
            </a:r>
            <a:endParaRPr lang="en-US" sz="2000" b="1" dirty="0"/>
          </a:p>
          <a:p>
            <a:pPr marL="342900" indent="-342900"/>
            <a:endParaRPr lang="en-US" sz="2000" b="1" dirty="0"/>
          </a:p>
          <a:p>
            <a:pPr marL="342900" indent="-342900" algn="ctr"/>
            <a:r>
              <a:rPr lang="en-US" sz="2400" b="1" u="sng" dirty="0">
                <a:solidFill>
                  <a:srgbClr val="FFFF00"/>
                </a:solidFill>
              </a:rPr>
              <a:t>P</a:t>
            </a:r>
            <a:r>
              <a:rPr lang="en-US" sz="2400" b="1" u="sng" baseline="-25000" dirty="0">
                <a:solidFill>
                  <a:srgbClr val="FFFF00"/>
                </a:solidFill>
              </a:rPr>
              <a:t>1</a:t>
            </a:r>
            <a:r>
              <a:rPr lang="en-US" sz="2400" b="1" u="sng" dirty="0">
                <a:solidFill>
                  <a:srgbClr val="FFFF00"/>
                </a:solidFill>
              </a:rPr>
              <a:t> × V</a:t>
            </a:r>
            <a:r>
              <a:rPr lang="en-US" sz="2400" b="1" u="sng" baseline="-25000" dirty="0">
                <a:solidFill>
                  <a:srgbClr val="FFFF00"/>
                </a:solidFill>
              </a:rPr>
              <a:t>1</a:t>
            </a:r>
            <a:r>
              <a:rPr lang="en-US" sz="2400" b="1" dirty="0">
                <a:solidFill>
                  <a:srgbClr val="FFFF00"/>
                </a:solidFill>
              </a:rPr>
              <a:t> = </a:t>
            </a:r>
            <a:r>
              <a:rPr lang="en-US" sz="2400" b="1" u="sng" dirty="0">
                <a:solidFill>
                  <a:srgbClr val="FFFF00"/>
                </a:solidFill>
              </a:rPr>
              <a:t>P</a:t>
            </a:r>
            <a:r>
              <a:rPr lang="en-US" sz="2400" b="1" u="sng" baseline="-25000" dirty="0">
                <a:solidFill>
                  <a:srgbClr val="FFFF00"/>
                </a:solidFill>
              </a:rPr>
              <a:t>2</a:t>
            </a:r>
            <a:r>
              <a:rPr lang="en-US" sz="2400" b="1" u="sng" dirty="0">
                <a:solidFill>
                  <a:srgbClr val="FFFF00"/>
                </a:solidFill>
              </a:rPr>
              <a:t> × V</a:t>
            </a:r>
            <a:r>
              <a:rPr lang="en-US" sz="2400" b="1" u="sng" baseline="-25000" dirty="0">
                <a:solidFill>
                  <a:srgbClr val="FFFF00"/>
                </a:solidFill>
              </a:rPr>
              <a:t>2</a:t>
            </a:r>
          </a:p>
          <a:p>
            <a:pPr marL="342900" indent="-342900" algn="ctr"/>
            <a:r>
              <a:rPr lang="en-US" sz="2400" b="1" dirty="0">
                <a:solidFill>
                  <a:srgbClr val="FFFF00"/>
                </a:solidFill>
              </a:rPr>
              <a:t> </a:t>
            </a:r>
            <a:r>
              <a:rPr lang="en-US" sz="2400" b="1" dirty="0" smtClean="0">
                <a:solidFill>
                  <a:srgbClr val="FFFF00"/>
                </a:solidFill>
              </a:rPr>
              <a:t>N</a:t>
            </a:r>
            <a:r>
              <a:rPr lang="en-US" sz="2400" b="1" baseline="-25000" dirty="0" smtClean="0">
                <a:solidFill>
                  <a:srgbClr val="FFFF00"/>
                </a:solidFill>
              </a:rPr>
              <a:t>1</a:t>
            </a:r>
            <a:r>
              <a:rPr lang="en-US" sz="2400" b="1" dirty="0" smtClean="0">
                <a:solidFill>
                  <a:srgbClr val="FFFF00"/>
                </a:solidFill>
              </a:rPr>
              <a:t> x T</a:t>
            </a:r>
            <a:r>
              <a:rPr lang="en-US" sz="2400" b="1" baseline="-25000" dirty="0" smtClean="0">
                <a:solidFill>
                  <a:srgbClr val="FFFF00"/>
                </a:solidFill>
              </a:rPr>
              <a:t>1</a:t>
            </a:r>
            <a:r>
              <a:rPr lang="en-US" sz="2400" b="1" dirty="0" smtClean="0">
                <a:solidFill>
                  <a:srgbClr val="FFFF00"/>
                </a:solidFill>
              </a:rPr>
              <a:t>    N</a:t>
            </a:r>
            <a:r>
              <a:rPr lang="en-US" sz="2400" b="1" baseline="-25000" dirty="0" smtClean="0">
                <a:solidFill>
                  <a:srgbClr val="FFFF00"/>
                </a:solidFill>
              </a:rPr>
              <a:t>2</a:t>
            </a:r>
            <a:r>
              <a:rPr lang="en-US" sz="2400" b="1" dirty="0" smtClean="0">
                <a:solidFill>
                  <a:srgbClr val="FFFF00"/>
                </a:solidFill>
              </a:rPr>
              <a:t> x </a:t>
            </a:r>
            <a:r>
              <a:rPr lang="en-US" sz="2400" b="1" dirty="0">
                <a:solidFill>
                  <a:srgbClr val="FFFF00"/>
                </a:solidFill>
              </a:rPr>
              <a:t>T</a:t>
            </a:r>
            <a:r>
              <a:rPr lang="en-US" sz="2400" b="1" baseline="-25000" dirty="0">
                <a:solidFill>
                  <a:srgbClr val="FFFF00"/>
                </a:solidFill>
              </a:rPr>
              <a:t>2</a:t>
            </a:r>
          </a:p>
          <a:p>
            <a:pPr marL="342900" indent="-342900"/>
            <a:r>
              <a:rPr lang="en-US" sz="2000" b="1" dirty="0"/>
              <a:t> </a:t>
            </a:r>
          </a:p>
          <a:p>
            <a:pPr marL="342900" indent="-342900"/>
            <a:endParaRPr lang="en-US" sz="2000" b="1" dirty="0"/>
          </a:p>
          <a:p>
            <a:pPr marL="342900" indent="-342900"/>
            <a:r>
              <a:rPr lang="en-US" sz="2000" b="1" dirty="0"/>
              <a:t> </a:t>
            </a:r>
          </a:p>
          <a:p>
            <a:pPr marL="342900" indent="-342900"/>
            <a:endParaRPr lang="en-US" sz="2000" b="1" dirty="0"/>
          </a:p>
          <a:p>
            <a:pPr marL="342900" indent="-342900"/>
            <a:r>
              <a:rPr lang="en-US" sz="2000" b="1" dirty="0" smtClean="0"/>
              <a:t>Instead of memorizing a million different equations, this one combines them all.  Just take out the letters you don’t use.</a:t>
            </a:r>
            <a:endParaRPr lang="en-US" sz="2000" b="1"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21507" name="Text Box 3"/>
          <p:cNvSpPr txBox="1">
            <a:spLocks noChangeArrowheads="1"/>
          </p:cNvSpPr>
          <p:nvPr/>
        </p:nvSpPr>
        <p:spPr bwMode="auto">
          <a:xfrm>
            <a:off x="228600" y="228600"/>
            <a:ext cx="8686800" cy="457200"/>
          </a:xfrm>
          <a:prstGeom prst="rect">
            <a:avLst/>
          </a:prstGeom>
          <a:noFill/>
          <a:ln w="9525">
            <a:noFill/>
            <a:miter lim="800000"/>
            <a:headEnd/>
            <a:tailEnd/>
          </a:ln>
          <a:effectLst/>
        </p:spPr>
        <p:txBody>
          <a:bodyPr>
            <a:spAutoFit/>
          </a:bodyPr>
          <a:lstStyle/>
          <a:p>
            <a:pPr>
              <a:spcBef>
                <a:spcPct val="50000"/>
              </a:spcBef>
            </a:pPr>
            <a:r>
              <a:rPr lang="en-US" sz="2400" b="1"/>
              <a:t>Which diagram represents a gas?  Why?</a:t>
            </a:r>
          </a:p>
        </p:txBody>
      </p:sp>
      <p:pic>
        <p:nvPicPr>
          <p:cNvPr id="21508" name="Picture 4" descr="graphic of phases"/>
          <p:cNvPicPr>
            <a:picLocks noChangeAspect="1" noChangeArrowheads="1"/>
          </p:cNvPicPr>
          <p:nvPr/>
        </p:nvPicPr>
        <p:blipFill>
          <a:blip r:embed="rId4" cstate="print"/>
          <a:srcRect/>
          <a:stretch>
            <a:fillRect/>
          </a:stretch>
        </p:blipFill>
        <p:spPr bwMode="auto">
          <a:xfrm>
            <a:off x="2057400" y="3048000"/>
            <a:ext cx="4953000" cy="1647825"/>
          </a:xfrm>
          <a:prstGeom prst="rect">
            <a:avLst/>
          </a:prstGeom>
          <a:noFill/>
        </p:spPr>
      </p:pic>
      <p:graphicFrame>
        <p:nvGraphicFramePr>
          <p:cNvPr id="21596" name="Group 92"/>
          <p:cNvGraphicFramePr>
            <a:graphicFrameLocks noGrp="1"/>
          </p:cNvGraphicFramePr>
          <p:nvPr/>
        </p:nvGraphicFramePr>
        <p:xfrm>
          <a:off x="457200" y="4811713"/>
          <a:ext cx="8305800" cy="1801179"/>
        </p:xfrm>
        <a:graphic>
          <a:graphicData uri="http://schemas.openxmlformats.org/drawingml/2006/table">
            <a:tbl>
              <a:tblPr/>
              <a:tblGrid>
                <a:gridCol w="2076450"/>
                <a:gridCol w="2076450"/>
                <a:gridCol w="2076450"/>
                <a:gridCol w="2076450"/>
              </a:tblGrid>
              <a:tr h="468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Times New Roman" charset="0"/>
                        </a:rPr>
                        <a:t>Phase of Matter</a:t>
                      </a:r>
                      <a:endParaRPr kumimoji="0" lang="en-US" sz="2000" b="1" i="0" u="none" strike="noStrike" cap="none" normalizeH="0" baseline="0" smtClean="0">
                        <a:ln>
                          <a:noFill/>
                        </a:ln>
                        <a:solidFill>
                          <a:srgbClr val="FFFF00"/>
                        </a:solidFill>
                        <a:effectLst/>
                        <a:latin typeface="Arial" charset="0"/>
                      </a:endParaRPr>
                    </a:p>
                  </a:txBody>
                  <a:tcPr horzOverflow="overflow">
                    <a:lnL w="12700" cap="flat" cmpd="sng" algn="ctr">
                      <a:solidFill>
                        <a:srgbClr val="000000"/>
                      </a:solidFill>
                      <a:prstDash val="solid"/>
                      <a:round/>
                      <a:headEnd type="none" w="med" len="med"/>
                      <a:tailEnd type="none" w="med" len="med"/>
                    </a:lnL>
                    <a:lnR w="0" cap="flat" cmpd="sng" algn="ctr">
                      <a:solidFill>
                        <a:srgbClr val="01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Times New Roman" charset="0"/>
                        </a:rPr>
                        <a:t>Particles</a:t>
                      </a:r>
                      <a:endParaRPr kumimoji="0" lang="en-US" sz="2000" b="1" i="0" u="none" strike="noStrike" cap="none" normalizeH="0" baseline="0" smtClean="0">
                        <a:ln>
                          <a:noFill/>
                        </a:ln>
                        <a:solidFill>
                          <a:srgbClr val="FFFF00"/>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Times New Roman" charset="0"/>
                        </a:rPr>
                        <a:t>Shape</a:t>
                      </a:r>
                      <a:endParaRPr kumimoji="0" lang="en-US" sz="2000" b="1" i="0" u="none" strike="noStrike" cap="none" normalizeH="0" baseline="0" smtClean="0">
                        <a:ln>
                          <a:noFill/>
                        </a:ln>
                        <a:solidFill>
                          <a:srgbClr val="FFFF00"/>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Times New Roman" charset="0"/>
                        </a:rPr>
                        <a:t>Volume</a:t>
                      </a:r>
                      <a:endParaRPr kumimoji="0" lang="en-US" sz="2000" b="1" i="0" u="none" strike="noStrike" cap="none" normalizeH="0" baseline="0" smtClean="0">
                        <a:ln>
                          <a:noFill/>
                        </a:ln>
                        <a:solidFill>
                          <a:srgbClr val="FFFF00"/>
                        </a:solidFill>
                        <a:effectLst/>
                        <a:latin typeface="Arial" charset="0"/>
                      </a:endParaRPr>
                    </a:p>
                  </a:txBody>
                  <a:tcPr horzOverflow="overflow">
                    <a:lnL w="0" cap="flat" cmpd="sng" algn="ctr">
                      <a:solidFill>
                        <a:srgbClr val="01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r>
              <a:tr h="468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Solid</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Close Together</a:t>
                      </a:r>
                      <a:endParaRPr kumimoji="0" lang="en-US" sz="2000" b="1" i="0" u="none" strike="noStrike" cap="none" normalizeH="0" baseline="0" smtClean="0">
                        <a:ln>
                          <a:noFill/>
                        </a:ln>
                        <a:solidFill>
                          <a:schemeClr val="tx1"/>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Definite</a:t>
                      </a:r>
                      <a:endParaRPr kumimoji="0" lang="en-US" sz="2000" b="1" i="0" u="none" strike="noStrike" cap="none" normalizeH="0" baseline="0" smtClean="0">
                        <a:ln>
                          <a:noFill/>
                        </a:ln>
                        <a:solidFill>
                          <a:schemeClr val="tx1"/>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Definite</a:t>
                      </a:r>
                      <a:endParaRPr kumimoji="0" lang="en-US" sz="2000" b="1" i="0" u="none" strike="noStrike" cap="none" normalizeH="0" baseline="0" smtClean="0">
                        <a:ln>
                          <a:noFill/>
                        </a:ln>
                        <a:solidFill>
                          <a:schemeClr val="tx1"/>
                        </a:solidFill>
                        <a:effectLst/>
                        <a:latin typeface="Arial" charset="0"/>
                      </a:endParaRPr>
                    </a:p>
                  </a:txBody>
                  <a:tcPr horzOverflow="overflow">
                    <a:lnL w="0" cap="flat" cmpd="sng" algn="ctr">
                      <a:solidFill>
                        <a:srgbClr val="01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r>
              <a:tr h="468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CCFFFF"/>
                          </a:solidFill>
                          <a:effectLst/>
                          <a:latin typeface="Arial" charset="0"/>
                          <a:cs typeface="Times New Roman" charset="0"/>
                        </a:rPr>
                        <a:t>Liquid</a:t>
                      </a:r>
                      <a:endParaRPr kumimoji="0" lang="en-US" sz="2000" b="1" i="0" u="none" strike="noStrike" cap="none" normalizeH="0" baseline="0" smtClean="0">
                        <a:ln>
                          <a:noFill/>
                        </a:ln>
                        <a:solidFill>
                          <a:srgbClr val="CCFFFF"/>
                        </a:solidFill>
                        <a:effectLst/>
                        <a:latin typeface="Arial" charset="0"/>
                      </a:endParaRPr>
                    </a:p>
                  </a:txBody>
                  <a:tcPr horzOverflow="overflow">
                    <a:lnL w="12700" cap="flat" cmpd="sng" algn="ctr">
                      <a:solidFill>
                        <a:srgbClr val="00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CCFFFF"/>
                          </a:solidFill>
                          <a:effectLst/>
                          <a:latin typeface="Arial" charset="0"/>
                          <a:cs typeface="Times New Roman" charset="0"/>
                        </a:rPr>
                        <a:t>Close Together</a:t>
                      </a:r>
                      <a:endParaRPr kumimoji="0" lang="en-US" sz="2000" b="1" i="0" u="none" strike="noStrike" cap="none" normalizeH="0" baseline="0" smtClean="0">
                        <a:ln>
                          <a:noFill/>
                        </a:ln>
                        <a:solidFill>
                          <a:srgbClr val="CCFFFF"/>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CCFFFF"/>
                          </a:solidFill>
                          <a:effectLst/>
                          <a:latin typeface="Arial" charset="0"/>
                          <a:cs typeface="Times New Roman" charset="0"/>
                        </a:rPr>
                        <a:t>Not Definite</a:t>
                      </a:r>
                      <a:endParaRPr kumimoji="0" lang="en-US" sz="2000" b="1" i="0" u="none" strike="noStrike" cap="none" normalizeH="0" baseline="0" smtClean="0">
                        <a:ln>
                          <a:noFill/>
                        </a:ln>
                        <a:solidFill>
                          <a:srgbClr val="CCFFFF"/>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CCFFFF"/>
                          </a:solidFill>
                          <a:effectLst/>
                          <a:latin typeface="Arial" charset="0"/>
                          <a:cs typeface="Times New Roman" charset="0"/>
                        </a:rPr>
                        <a:t>Definite</a:t>
                      </a:r>
                      <a:endParaRPr kumimoji="0" lang="en-US" sz="2000" b="1" i="0" u="none" strike="noStrike" cap="none" normalizeH="0" baseline="0" smtClean="0">
                        <a:ln>
                          <a:noFill/>
                        </a:ln>
                        <a:solidFill>
                          <a:srgbClr val="CCFFFF"/>
                        </a:solidFill>
                        <a:effectLst/>
                        <a:latin typeface="Arial" charset="0"/>
                      </a:endParaRPr>
                    </a:p>
                  </a:txBody>
                  <a:tcPr horzOverflow="overflow">
                    <a:lnL w="0" cap="flat" cmpd="sng" algn="ctr">
                      <a:solidFill>
                        <a:srgbClr val="01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10000"/>
                      </a:solidFill>
                      <a:prstDash val="solid"/>
                      <a:round/>
                      <a:headEnd type="none" w="med" len="med"/>
                      <a:tailEnd type="none" w="med" len="med"/>
                    </a:lnT>
                    <a:lnB w="0" cap="flat" cmpd="sng" algn="ctr">
                      <a:solidFill>
                        <a:srgbClr val="010000"/>
                      </a:solidFill>
                      <a:prstDash val="solid"/>
                      <a:round/>
                      <a:headEnd type="none" w="med" len="med"/>
                      <a:tailEnd type="none" w="med" len="med"/>
                    </a:lnB>
                    <a:lnTlToBr>
                      <a:noFill/>
                    </a:lnTlToBr>
                    <a:lnBlToTr>
                      <a:noFill/>
                    </a:lnBlToTr>
                    <a:noFill/>
                  </a:tcPr>
                </a:tc>
              </a:tr>
              <a:tr h="3111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Gas</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Far Apart</a:t>
                      </a:r>
                      <a:endParaRPr kumimoji="0" lang="en-US" sz="2000" b="1" i="0" u="none" strike="noStrike" cap="none" normalizeH="0" baseline="0" smtClean="0">
                        <a:ln>
                          <a:noFill/>
                        </a:ln>
                        <a:solidFill>
                          <a:schemeClr val="tx1"/>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Not Definite</a:t>
                      </a:r>
                      <a:endParaRPr kumimoji="0" lang="en-US" sz="2000" b="1" i="0" u="none" strike="noStrike" cap="none" normalizeH="0" baseline="0" smtClean="0">
                        <a:ln>
                          <a:noFill/>
                        </a:ln>
                        <a:solidFill>
                          <a:schemeClr val="tx1"/>
                        </a:solidFill>
                        <a:effectLst/>
                        <a:latin typeface="Arial" charset="0"/>
                      </a:endParaRPr>
                    </a:p>
                  </a:txBody>
                  <a:tcPr horzOverflow="overflow">
                    <a:lnL w="0" cap="flat" cmpd="sng" algn="ctr">
                      <a:solidFill>
                        <a:srgbClr val="010000"/>
                      </a:solidFill>
                      <a:prstDash val="solid"/>
                      <a:round/>
                      <a:headEnd type="none" w="med" len="med"/>
                      <a:tailEnd type="none" w="med" len="med"/>
                    </a:lnL>
                    <a:lnR w="0" cap="flat" cmpd="sng" algn="ctr">
                      <a:solidFill>
                        <a:srgbClr val="010000"/>
                      </a:solidFill>
                      <a:prstDash val="solid"/>
                      <a:round/>
                      <a:headEnd type="none" w="med" len="med"/>
                      <a:tailEnd type="none" w="med" len="med"/>
                    </a:lnR>
                    <a:lnT w="0" cap="flat" cmpd="sng" algn="ctr">
                      <a:solidFill>
                        <a:srgbClr val="01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Times New Roman" charset="0"/>
                        </a:rPr>
                        <a:t>Not Definite</a:t>
                      </a:r>
                      <a:endParaRPr kumimoji="0" lang="en-US" sz="2000" b="1" i="0" u="none" strike="noStrike" cap="none" normalizeH="0" baseline="0" smtClean="0">
                        <a:ln>
                          <a:noFill/>
                        </a:ln>
                        <a:solidFill>
                          <a:schemeClr val="tx1"/>
                        </a:solidFill>
                        <a:effectLst/>
                        <a:latin typeface="Arial" charset="0"/>
                      </a:endParaRPr>
                    </a:p>
                  </a:txBody>
                  <a:tcPr horzOverflow="overflow">
                    <a:lnL w="0" cap="flat" cmpd="sng" algn="ctr">
                      <a:solidFill>
                        <a:srgbClr val="01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1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026" name="ShockwaveFlash1" r:id="rId2" imgW="8228571" imgH="6731552"/>
    </p:controls>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23555" name="Text Box 3"/>
          <p:cNvSpPr txBox="1">
            <a:spLocks noChangeArrowheads="1"/>
          </p:cNvSpPr>
          <p:nvPr/>
        </p:nvSpPr>
        <p:spPr bwMode="auto">
          <a:xfrm>
            <a:off x="228600" y="228600"/>
            <a:ext cx="8686800" cy="3902075"/>
          </a:xfrm>
          <a:prstGeom prst="rect">
            <a:avLst/>
          </a:prstGeom>
          <a:noFill/>
          <a:ln w="9525">
            <a:noFill/>
            <a:miter lim="800000"/>
            <a:headEnd/>
            <a:tailEnd/>
          </a:ln>
          <a:effectLst/>
        </p:spPr>
        <p:txBody>
          <a:bodyPr>
            <a:spAutoFit/>
          </a:bodyPr>
          <a:lstStyle/>
          <a:p>
            <a:pPr marL="342900" indent="-342900">
              <a:spcBef>
                <a:spcPct val="50000"/>
              </a:spcBef>
            </a:pPr>
            <a:r>
              <a:rPr lang="en-US" sz="2000" b="1" dirty="0"/>
              <a:t>The official way to describe the differences in the phases of matter comes from the </a:t>
            </a:r>
            <a:r>
              <a:rPr lang="en-US" sz="2000" b="1" u="sng" dirty="0"/>
              <a:t>Kinetic Molecular Theory</a:t>
            </a:r>
            <a:r>
              <a:rPr lang="en-US" sz="2000" b="1" dirty="0"/>
              <a:t> (or Model).  The Kinetic Molecular Theory defines matter in the following two ways:</a:t>
            </a:r>
          </a:p>
          <a:p>
            <a:pPr marL="342900" indent="-342900">
              <a:spcBef>
                <a:spcPct val="50000"/>
              </a:spcBef>
            </a:pPr>
            <a:endParaRPr lang="en-US" sz="2000" b="1" dirty="0"/>
          </a:p>
          <a:p>
            <a:pPr marL="342900" indent="-342900">
              <a:spcBef>
                <a:spcPct val="50000"/>
              </a:spcBef>
            </a:pPr>
            <a:endParaRPr lang="en-US" sz="2000" b="1" dirty="0"/>
          </a:p>
          <a:p>
            <a:pPr marL="342900" indent="-342900">
              <a:spcBef>
                <a:spcPct val="50000"/>
              </a:spcBef>
            </a:pPr>
            <a:endParaRPr lang="en-US" sz="2000" b="1" dirty="0"/>
          </a:p>
          <a:p>
            <a:pPr marL="342900" indent="-342900">
              <a:spcBef>
                <a:spcPct val="50000"/>
              </a:spcBef>
              <a:buFontTx/>
              <a:buAutoNum type="arabicPeriod"/>
            </a:pPr>
            <a:r>
              <a:rPr lang="en-US" sz="2000" b="1" dirty="0"/>
              <a:t>All matter is made up of </a:t>
            </a:r>
            <a:r>
              <a:rPr lang="en-US" sz="2000" b="1" u="sng" dirty="0"/>
              <a:t>particles</a:t>
            </a:r>
            <a:r>
              <a:rPr lang="en-US" sz="2000" b="1" dirty="0"/>
              <a:t>.  These can be separate atoms or compounds/molecules.  This is the “molecular” part of the theory. </a:t>
            </a:r>
          </a:p>
          <a:p>
            <a:pPr marL="342900" indent="-342900">
              <a:spcBef>
                <a:spcPct val="50000"/>
              </a:spcBef>
              <a:buFontTx/>
              <a:buAutoNum type="arabicPeriod"/>
            </a:pPr>
            <a:r>
              <a:rPr lang="en-US" sz="2000" b="1" dirty="0"/>
              <a:t>The particles in matter are constantly </a:t>
            </a:r>
            <a:r>
              <a:rPr lang="en-US" sz="2000" b="1" u="sng" dirty="0"/>
              <a:t>moving</a:t>
            </a:r>
            <a:r>
              <a:rPr lang="en-US" sz="2000" b="1" dirty="0"/>
              <a:t>.  This is the “kinetic” part of the theory.</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25603" name="Text Box 3"/>
          <p:cNvSpPr txBox="1">
            <a:spLocks noChangeArrowheads="1"/>
          </p:cNvSpPr>
          <p:nvPr/>
        </p:nvSpPr>
        <p:spPr bwMode="auto">
          <a:xfrm>
            <a:off x="228600" y="228600"/>
            <a:ext cx="8686800" cy="4816475"/>
          </a:xfrm>
          <a:prstGeom prst="rect">
            <a:avLst/>
          </a:prstGeom>
          <a:noFill/>
          <a:ln w="9525">
            <a:noFill/>
            <a:miter lim="800000"/>
            <a:headEnd/>
            <a:tailEnd/>
          </a:ln>
          <a:effectLst/>
        </p:spPr>
        <p:txBody>
          <a:bodyPr>
            <a:spAutoFit/>
          </a:bodyPr>
          <a:lstStyle/>
          <a:p>
            <a:pPr marL="342900" indent="-342900">
              <a:spcBef>
                <a:spcPct val="50000"/>
              </a:spcBef>
            </a:pPr>
            <a:r>
              <a:rPr lang="en-US" sz="2000" b="1" dirty="0"/>
              <a:t>Gases have enough translational energy that they also flow, like liquids (</a:t>
            </a:r>
            <a:r>
              <a:rPr lang="en-US" sz="2000" b="1" u="sng" dirty="0"/>
              <a:t>fluid</a:t>
            </a:r>
            <a:r>
              <a:rPr lang="en-US" sz="2000" b="1" dirty="0"/>
              <a:t>), and gases are also assumed to:</a:t>
            </a:r>
          </a:p>
          <a:p>
            <a:pPr marL="342900" indent="-342900">
              <a:spcBef>
                <a:spcPct val="50000"/>
              </a:spcBef>
            </a:pPr>
            <a:endParaRPr lang="en-US" sz="2000" b="1" dirty="0"/>
          </a:p>
          <a:p>
            <a:pPr marL="342900" indent="-342900">
              <a:spcBef>
                <a:spcPct val="50000"/>
              </a:spcBef>
            </a:pPr>
            <a:r>
              <a:rPr lang="en-US" sz="2000" b="1" dirty="0"/>
              <a:t> </a:t>
            </a:r>
          </a:p>
          <a:p>
            <a:pPr marL="342900" indent="-342900">
              <a:spcBef>
                <a:spcPct val="50000"/>
              </a:spcBef>
            </a:pPr>
            <a:endParaRPr lang="en-US" sz="2000" b="1" dirty="0"/>
          </a:p>
          <a:p>
            <a:pPr marL="342900" indent="-342900">
              <a:spcBef>
                <a:spcPct val="50000"/>
              </a:spcBef>
            </a:pPr>
            <a:endParaRPr lang="en-US" sz="2000" b="1" dirty="0"/>
          </a:p>
          <a:p>
            <a:pPr marL="342900" indent="-342900">
              <a:spcBef>
                <a:spcPct val="50000"/>
              </a:spcBef>
              <a:buFontTx/>
              <a:buChar char="•"/>
            </a:pPr>
            <a:r>
              <a:rPr lang="en-US" sz="2000" b="1" dirty="0"/>
              <a:t>have particles in rapid, continuous, and random motion (</a:t>
            </a:r>
            <a:r>
              <a:rPr lang="en-US" sz="2000" b="1" u="sng" dirty="0"/>
              <a:t>Brownian</a:t>
            </a:r>
            <a:r>
              <a:rPr lang="en-US" sz="2000" b="1" dirty="0"/>
              <a:t> Motion) </a:t>
            </a:r>
          </a:p>
          <a:p>
            <a:pPr marL="342900" indent="-342900">
              <a:spcBef>
                <a:spcPct val="50000"/>
              </a:spcBef>
              <a:buFontTx/>
              <a:buChar char="•"/>
            </a:pPr>
            <a:r>
              <a:rPr lang="en-US" sz="2000" b="1" dirty="0"/>
              <a:t>have collisions that are perfectly </a:t>
            </a:r>
            <a:r>
              <a:rPr lang="en-US" sz="2000" b="1" u="sng" dirty="0"/>
              <a:t>elastic</a:t>
            </a:r>
            <a:r>
              <a:rPr lang="en-US" sz="2000" b="1" dirty="0"/>
              <a:t> (do not chemically react) with each other and the walls of the container</a:t>
            </a:r>
          </a:p>
          <a:p>
            <a:pPr marL="342900" indent="-342900">
              <a:spcBef>
                <a:spcPct val="50000"/>
              </a:spcBef>
              <a:buFontTx/>
              <a:buChar char="•"/>
            </a:pPr>
            <a:r>
              <a:rPr lang="en-US" sz="2000" b="1" dirty="0"/>
              <a:t>have </a:t>
            </a:r>
            <a:r>
              <a:rPr lang="en-US" sz="2000" b="1" u="sng" dirty="0"/>
              <a:t>densities</a:t>
            </a:r>
            <a:r>
              <a:rPr lang="en-US" sz="2000" b="1" dirty="0"/>
              <a:t> significantly less (about 1/1000) than the solid or liquid form of the same substance</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27651" name="Text Box 3"/>
          <p:cNvSpPr txBox="1">
            <a:spLocks noChangeArrowheads="1"/>
          </p:cNvSpPr>
          <p:nvPr/>
        </p:nvSpPr>
        <p:spPr bwMode="auto">
          <a:xfrm>
            <a:off x="228600" y="228600"/>
            <a:ext cx="8686800" cy="4968875"/>
          </a:xfrm>
          <a:prstGeom prst="rect">
            <a:avLst/>
          </a:prstGeom>
          <a:noFill/>
          <a:ln w="9525">
            <a:noFill/>
            <a:miter lim="800000"/>
            <a:headEnd/>
            <a:tailEnd/>
          </a:ln>
          <a:effectLst/>
        </p:spPr>
        <p:txBody>
          <a:bodyPr>
            <a:spAutoFit/>
          </a:bodyPr>
          <a:lstStyle/>
          <a:p>
            <a:pPr marL="342900" indent="-342900"/>
            <a:r>
              <a:rPr lang="en-US" sz="2000" b="1" dirty="0"/>
              <a:t>There are </a:t>
            </a:r>
            <a:r>
              <a:rPr lang="en-US" sz="2000" b="1" u="sng" dirty="0"/>
              <a:t>intermolecular</a:t>
            </a:r>
            <a:r>
              <a:rPr lang="en-US" sz="2000" b="1" dirty="0"/>
              <a:t> forces between a substances molecules (hydrogen bonding, dipole-dipole, etc) that are trying to pull the molecules closer together.  </a:t>
            </a:r>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dirty="0"/>
              <a:t>At the same time the </a:t>
            </a:r>
            <a:r>
              <a:rPr lang="en-US" sz="2000" b="1" u="sng" dirty="0"/>
              <a:t>kinetic</a:t>
            </a:r>
            <a:r>
              <a:rPr lang="en-US" sz="2000" b="1" dirty="0"/>
              <a:t> energy of the molecules is trying to spread the molecules farther apart as they bump and collide into each other.</a:t>
            </a:r>
          </a:p>
          <a:p>
            <a:pPr marL="342900" indent="-342900"/>
            <a:r>
              <a:rPr lang="en-US" sz="2000" b="1" dirty="0"/>
              <a:t> </a:t>
            </a:r>
          </a:p>
          <a:p>
            <a:pPr marL="342900" indent="-342900"/>
            <a:r>
              <a:rPr lang="en-US" sz="2000" b="1" dirty="0"/>
              <a:t>The amount of kinetic energy is directly proportional to the heat energy of a system, and the heat energy of a system is comparatively measured by </a:t>
            </a:r>
            <a:r>
              <a:rPr lang="en-US" sz="2000" b="1" u="sng" dirty="0"/>
              <a:t>temperature</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051" name="ShockwaveFlash1" r:id="rId2" imgW="8228571" imgH="6731552"/>
    </p:controls>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8" descr="456268694_21a478f1b6.jpg"/>
          <p:cNvPicPr>
            <a:picLocks noChangeAspect="1"/>
          </p:cNvPicPr>
          <p:nvPr/>
        </p:nvPicPr>
        <p:blipFill>
          <a:blip r:embed="rId3" cstate="print"/>
          <a:srcRect/>
          <a:stretch>
            <a:fillRect/>
          </a:stretch>
        </p:blipFill>
        <p:spPr bwMode="auto">
          <a:xfrm>
            <a:off x="0" y="-228600"/>
            <a:ext cx="9144000" cy="4533900"/>
          </a:xfrm>
          <a:prstGeom prst="rect">
            <a:avLst/>
          </a:prstGeom>
          <a:noFill/>
          <a:ln w="9525">
            <a:noFill/>
            <a:miter lim="800000"/>
            <a:headEnd/>
            <a:tailEnd/>
          </a:ln>
        </p:spPr>
      </p:pic>
      <p:sp>
        <p:nvSpPr>
          <p:cNvPr id="29699" name="Text Box 3"/>
          <p:cNvSpPr txBox="1">
            <a:spLocks noChangeArrowheads="1"/>
          </p:cNvSpPr>
          <p:nvPr/>
        </p:nvSpPr>
        <p:spPr bwMode="auto">
          <a:xfrm>
            <a:off x="228600" y="228600"/>
            <a:ext cx="8686800" cy="3785652"/>
          </a:xfrm>
          <a:prstGeom prst="rect">
            <a:avLst/>
          </a:prstGeom>
          <a:noFill/>
          <a:ln w="9525">
            <a:noFill/>
            <a:miter lim="800000"/>
            <a:headEnd/>
            <a:tailEnd/>
          </a:ln>
          <a:effectLst/>
        </p:spPr>
        <p:txBody>
          <a:bodyPr>
            <a:spAutoFit/>
          </a:bodyPr>
          <a:lstStyle/>
          <a:p>
            <a:pPr marL="342900" indent="-342900" algn="ctr"/>
            <a:r>
              <a:rPr lang="en-US" sz="2000" b="1" dirty="0"/>
              <a:t>Pressure</a:t>
            </a:r>
          </a:p>
          <a:p>
            <a:pPr marL="342900" indent="-342900"/>
            <a:endParaRPr lang="en-US" sz="2000" b="1" dirty="0"/>
          </a:p>
          <a:p>
            <a:pPr marL="342900" indent="-342900"/>
            <a:r>
              <a:rPr lang="en-US" sz="2000" b="1" dirty="0"/>
              <a:t>One of the most important properties of gases is the pressure the gas applies.  </a:t>
            </a:r>
          </a:p>
          <a:p>
            <a:pPr marL="342900" indent="-342900"/>
            <a:endParaRPr lang="en-US" sz="2000" b="1" dirty="0"/>
          </a:p>
          <a:p>
            <a:pPr marL="342900" indent="-342900"/>
            <a:endParaRPr lang="en-US" sz="2000" b="1" dirty="0"/>
          </a:p>
          <a:p>
            <a:pPr marL="342900" indent="-342900"/>
            <a:endParaRPr lang="en-US" sz="2000" b="1" dirty="0"/>
          </a:p>
          <a:p>
            <a:pPr marL="342900" indent="-342900"/>
            <a:endParaRPr lang="en-US" sz="2000" b="1" dirty="0"/>
          </a:p>
          <a:p>
            <a:pPr marL="342900" indent="-342900"/>
            <a:r>
              <a:rPr lang="en-US" sz="2000" b="1" dirty="0"/>
              <a:t>The pressure of a gas comes from the </a:t>
            </a:r>
            <a:r>
              <a:rPr lang="en-US" sz="2000" b="1" u="sng" dirty="0"/>
              <a:t>collisions</a:t>
            </a:r>
            <a:r>
              <a:rPr lang="en-US" sz="2000" b="1" dirty="0"/>
              <a:t> of the gas particles on the wall of the </a:t>
            </a:r>
            <a:r>
              <a:rPr lang="en-US" sz="2000" b="1" dirty="0" smtClean="0"/>
              <a:t>container</a:t>
            </a:r>
            <a:endParaRPr lang="en-US" sz="2000" b="1" dirty="0"/>
          </a:p>
          <a:p>
            <a:pPr marL="342900" indent="-342900"/>
            <a:endParaRPr lang="en-US" sz="2000" b="1" dirty="0"/>
          </a:p>
          <a:p>
            <a:pPr marL="342900" indent="-342900"/>
            <a:endParaRPr lang="en-US" sz="2000" b="1" dirty="0"/>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767</TotalTime>
  <Words>1077</Words>
  <Application>Microsoft Office PowerPoint</Application>
  <PresentationFormat>On-screen Show (4:3)</PresentationFormat>
  <Paragraphs>160</Paragraphs>
  <Slides>22</Slides>
  <Notes>18</Notes>
  <HiddenSlides>0</HiddenSlides>
  <MMClips>1</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Bair, Jason</dc:creator>
  <cp:lastModifiedBy>Internal User</cp:lastModifiedBy>
  <cp:revision>109</cp:revision>
  <dcterms:created xsi:type="dcterms:W3CDTF">2008-03-03T17:33:19Z</dcterms:created>
  <dcterms:modified xsi:type="dcterms:W3CDTF">2012-02-29T14:06:11Z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TC300021171033</vt:lpwstr>
  </property>
</Properties>
</file>